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Segoe Pro" panose="020B0502040504020203" pitchFamily="34" charset="0"/>
      <p:regular r:id="rId13"/>
      <p:bold r:id="rId14"/>
    </p:embeddedFont>
    <p:embeddedFont>
      <p:font typeface="Sora Light" panose="020B0604020202020204" charset="0"/>
      <p:regular r:id="rId15"/>
    </p:embeddedFont>
    <p:embeddedFont>
      <p:font typeface="Sora Semi Bold" panose="020B0604020202020204" charset="0"/>
      <p:regular r:id="rId16"/>
    </p:embeddedFont>
  </p:embeddedFontLst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53" d="100"/>
          <a:sy n="53" d="100"/>
        </p:scale>
        <p:origin x="1325" y="3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828939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pt-PT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3422571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6600" dirty="0">
                <a:solidFill>
                  <a:srgbClr val="1F1E1E"/>
                </a:solidFill>
                <a:latin typeface="Segoe Pro" panose="020F0502020204030204" pitchFamily="34" charset="0"/>
                <a:ea typeface="Sora Semi Bold" pitchFamily="34" charset="-122"/>
                <a:cs typeface="Sora Semi Bold" pitchFamily="34" charset="-120"/>
              </a:rPr>
              <a:t>FISCALIA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58309" y="4460200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000" b="1" dirty="0">
                <a:solidFill>
                  <a:srgbClr val="3B3535"/>
                </a:solidFill>
                <a:latin typeface="Segoe Pro" panose="020B0502040504020203" pitchFamily="34" charset="0"/>
                <a:ea typeface="Sora Light" pitchFamily="34" charset="-122"/>
                <a:cs typeface="Sora Light" pitchFamily="34" charset="-120"/>
              </a:rPr>
              <a:t>Sistema Inteligente de Processamento de Notas Fiscais</a:t>
            </a:r>
            <a:endParaRPr lang="en-US" sz="2000" b="1" dirty="0"/>
          </a:p>
        </p:txBody>
      </p:sp>
      <p:sp>
        <p:nvSpPr>
          <p:cNvPr id="5" name="Text 1">
            <a:extLst>
              <a:ext uri="{FF2B5EF4-FFF2-40B4-BE49-F238E27FC236}">
                <a16:creationId xmlns:a16="http://schemas.microsoft.com/office/drawing/2014/main" id="{C52CFE76-8709-B649-305E-82505E58287F}"/>
              </a:ext>
            </a:extLst>
          </p:cNvPr>
          <p:cNvSpPr/>
          <p:nvPr/>
        </p:nvSpPr>
        <p:spPr>
          <a:xfrm>
            <a:off x="758309" y="6717172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800" b="1" dirty="0">
                <a:solidFill>
                  <a:srgbClr val="3B3535"/>
                </a:solidFill>
                <a:latin typeface="Segoe Pro" panose="020B0502040504020203" pitchFamily="34" charset="0"/>
                <a:ea typeface="Sora Light" pitchFamily="34" charset="-122"/>
                <a:cs typeface="Sora Light" pitchFamily="34" charset="-120"/>
              </a:rPr>
              <a:t>Agents of Manufacturing</a:t>
            </a:r>
            <a:endParaRPr lang="en-US" sz="2800" b="1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1800701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rgbClr val="1F1E1E"/>
                </a:solidFill>
                <a:latin typeface="Segoe Pro" panose="020F0502020204030204" pitchFamily="34" charset="0"/>
                <a:ea typeface="Sora Semi Bold" pitchFamily="34" charset="-122"/>
                <a:cs typeface="Sora Semi Bold" pitchFamily="34" charset="-120"/>
              </a:rPr>
              <a:t>Próximos Passos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44709" y="3054906"/>
            <a:ext cx="3420904" cy="427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50"/>
              </a:lnSpc>
              <a:buNone/>
            </a:pPr>
            <a:r>
              <a:rPr lang="en-US" sz="2650" dirty="0">
                <a:solidFill>
                  <a:srgbClr val="1F1E1E"/>
                </a:solidFill>
                <a:latin typeface="Segoe Pro" panose="020F0502020204030204" pitchFamily="34" charset="0"/>
                <a:ea typeface="Sora Semi Bold" pitchFamily="34" charset="-122"/>
                <a:cs typeface="Sora Semi Bold" pitchFamily="34" charset="-120"/>
              </a:rPr>
              <a:t>MVP Atual</a:t>
            </a:r>
            <a:endParaRPr lang="en-US" sz="2650" dirty="0"/>
          </a:p>
        </p:txBody>
      </p:sp>
      <p:sp>
        <p:nvSpPr>
          <p:cNvPr id="5" name="Text 2"/>
          <p:cNvSpPr/>
          <p:nvPr/>
        </p:nvSpPr>
        <p:spPr>
          <a:xfrm>
            <a:off x="6244709" y="3699034"/>
            <a:ext cx="35493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dirty="0">
                <a:solidFill>
                  <a:srgbClr val="3B3535"/>
                </a:solidFill>
                <a:latin typeface="Segoe Pro" panose="020B0502040504020203" pitchFamily="34" charset="0"/>
                <a:ea typeface="Sora Light" pitchFamily="34" charset="-122"/>
                <a:cs typeface="Sora Light" pitchFamily="34" charset="-120"/>
              </a:rPr>
              <a:t>Processamento XML NFe</a:t>
            </a:r>
            <a:endParaRPr lang="en-US" dirty="0"/>
          </a:p>
        </p:txBody>
      </p:sp>
      <p:sp>
        <p:nvSpPr>
          <p:cNvPr id="6" name="Text 3"/>
          <p:cNvSpPr/>
          <p:nvPr/>
        </p:nvSpPr>
        <p:spPr>
          <a:xfrm>
            <a:off x="6244709" y="4121468"/>
            <a:ext cx="35493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dirty="0">
                <a:solidFill>
                  <a:srgbClr val="3B3535"/>
                </a:solidFill>
                <a:latin typeface="Segoe Pro" panose="020B0502040504020203" pitchFamily="34" charset="0"/>
                <a:ea typeface="Sora Light" pitchFamily="34" charset="-122"/>
                <a:cs typeface="Sora Light" pitchFamily="34" charset="-120"/>
              </a:rPr>
              <a:t>Validação e auditoria básica</a:t>
            </a:r>
            <a:endParaRPr lang="en-US" dirty="0"/>
          </a:p>
        </p:txBody>
      </p:sp>
      <p:sp>
        <p:nvSpPr>
          <p:cNvPr id="7" name="Text 4"/>
          <p:cNvSpPr/>
          <p:nvPr/>
        </p:nvSpPr>
        <p:spPr>
          <a:xfrm>
            <a:off x="6244709" y="4543901"/>
            <a:ext cx="35493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dirty="0">
                <a:solidFill>
                  <a:srgbClr val="3B3535"/>
                </a:solidFill>
                <a:latin typeface="Segoe Pro" panose="020B0502040504020203" pitchFamily="34" charset="0"/>
                <a:ea typeface="Sora Light" pitchFamily="34" charset="-122"/>
                <a:cs typeface="Sora Light" pitchFamily="34" charset="-120"/>
              </a:rPr>
              <a:t>Relatórios e consultas</a:t>
            </a:r>
            <a:endParaRPr lang="en-US" dirty="0"/>
          </a:p>
        </p:txBody>
      </p:sp>
      <p:sp>
        <p:nvSpPr>
          <p:cNvPr id="8" name="Text 5"/>
          <p:cNvSpPr/>
          <p:nvPr/>
        </p:nvSpPr>
        <p:spPr>
          <a:xfrm>
            <a:off x="6244709" y="4966335"/>
            <a:ext cx="35493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dirty="0">
                <a:solidFill>
                  <a:srgbClr val="3B3535"/>
                </a:solidFill>
                <a:latin typeface="Segoe Pro" panose="020B0502040504020203" pitchFamily="34" charset="0"/>
                <a:ea typeface="Sora Light" pitchFamily="34" charset="-122"/>
                <a:cs typeface="Sora Light" pitchFamily="34" charset="-120"/>
              </a:rPr>
              <a:t>Interface Streamlit</a:t>
            </a:r>
            <a:endParaRPr lang="en-US" dirty="0"/>
          </a:p>
        </p:txBody>
      </p:sp>
      <p:sp>
        <p:nvSpPr>
          <p:cNvPr id="9" name="Text 6"/>
          <p:cNvSpPr/>
          <p:nvPr/>
        </p:nvSpPr>
        <p:spPr>
          <a:xfrm>
            <a:off x="10330339" y="3054906"/>
            <a:ext cx="3420904" cy="427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50"/>
              </a:lnSpc>
              <a:buNone/>
            </a:pPr>
            <a:r>
              <a:rPr lang="en-US" sz="2650" dirty="0">
                <a:solidFill>
                  <a:srgbClr val="1F1E1E"/>
                </a:solidFill>
                <a:latin typeface="Segoe Pro" panose="020F0502020204030204" pitchFamily="34" charset="0"/>
                <a:ea typeface="Sora Semi Bold" pitchFamily="34" charset="-122"/>
                <a:cs typeface="Sora Semi Bold" pitchFamily="34" charset="-120"/>
              </a:rPr>
              <a:t>Evolução Futura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0330339" y="3699034"/>
            <a:ext cx="354937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dirty="0">
                <a:solidFill>
                  <a:srgbClr val="3B3535"/>
                </a:solidFill>
                <a:latin typeface="Segoe Pro" panose="020B0502040504020203" pitchFamily="34" charset="0"/>
                <a:ea typeface="Sora Light" pitchFamily="34" charset="-122"/>
                <a:cs typeface="Sora Light" pitchFamily="34" charset="-120"/>
              </a:rPr>
              <a:t>Suporte PDF e imagens (OCR)</a:t>
            </a:r>
            <a:endParaRPr lang="en-US" dirty="0"/>
          </a:p>
        </p:txBody>
      </p:sp>
      <p:sp>
        <p:nvSpPr>
          <p:cNvPr id="11" name="Text 8"/>
          <p:cNvSpPr/>
          <p:nvPr/>
        </p:nvSpPr>
        <p:spPr>
          <a:xfrm>
            <a:off x="10330339" y="4468178"/>
            <a:ext cx="35493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dirty="0">
                <a:solidFill>
                  <a:srgbClr val="3B3535"/>
                </a:solidFill>
                <a:latin typeface="Segoe Pro" panose="020B0502040504020203" pitchFamily="34" charset="0"/>
                <a:ea typeface="Sora Light" pitchFamily="34" charset="-122"/>
                <a:cs typeface="Sora Light" pitchFamily="34" charset="-120"/>
              </a:rPr>
              <a:t>Integração direta com ERPs</a:t>
            </a:r>
            <a:endParaRPr lang="en-US" dirty="0"/>
          </a:p>
        </p:txBody>
      </p:sp>
      <p:sp>
        <p:nvSpPr>
          <p:cNvPr id="12" name="Text 9"/>
          <p:cNvSpPr/>
          <p:nvPr/>
        </p:nvSpPr>
        <p:spPr>
          <a:xfrm>
            <a:off x="10330339" y="4890611"/>
            <a:ext cx="354937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dirty="0">
                <a:solidFill>
                  <a:srgbClr val="3B3535"/>
                </a:solidFill>
                <a:latin typeface="Segoe Pro" panose="020B0502040504020203" pitchFamily="34" charset="0"/>
                <a:ea typeface="Sora Light" pitchFamily="34" charset="-122"/>
                <a:cs typeface="Sora Light" pitchFamily="34" charset="-120"/>
              </a:rPr>
              <a:t>Lançamentos contábeis automáticos</a:t>
            </a:r>
            <a:endParaRPr lang="en-US" dirty="0"/>
          </a:p>
        </p:txBody>
      </p:sp>
      <p:sp>
        <p:nvSpPr>
          <p:cNvPr id="13" name="Text 10"/>
          <p:cNvSpPr/>
          <p:nvPr/>
        </p:nvSpPr>
        <p:spPr>
          <a:xfrm>
            <a:off x="10330339" y="5659755"/>
            <a:ext cx="354937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dirty="0">
                <a:solidFill>
                  <a:srgbClr val="3B3535"/>
                </a:solidFill>
                <a:latin typeface="Segoe Pro" panose="020B0502040504020203" pitchFamily="34" charset="0"/>
                <a:ea typeface="Sora Light" pitchFamily="34" charset="-122"/>
                <a:cs typeface="Sora Light" pitchFamily="34" charset="-120"/>
              </a:rPr>
              <a:t>Análises preditivas avançadas</a:t>
            </a: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758196"/>
            <a:ext cx="6528554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rgbClr val="1F1E1E"/>
                </a:solidFill>
                <a:latin typeface="Segoe Pro" panose="020F0502020204030204" pitchFamily="34" charset="0"/>
                <a:ea typeface="Sora Semi Bold" pitchFamily="34" charset="-122"/>
                <a:cs typeface="Sora Semi Bold" pitchFamily="34" charset="-120"/>
              </a:rPr>
              <a:t>Visão Geral do Projeto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2904173"/>
            <a:ext cx="216575" cy="2707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egoe Pro" panose="020B0502040504020203" pitchFamily="34" charset="0"/>
                <a:ea typeface="Sora Light" pitchFamily="34" charset="-122"/>
                <a:cs typeface="Sora Light" pitchFamily="34" charset="-120"/>
              </a:rPr>
              <a:t>01</a:t>
            </a:r>
            <a:endParaRPr lang="en-US" sz="1700" dirty="0"/>
          </a:p>
        </p:txBody>
      </p:sp>
      <p:sp>
        <p:nvSpPr>
          <p:cNvPr id="4" name="Shape 2"/>
          <p:cNvSpPr/>
          <p:nvPr/>
        </p:nvSpPr>
        <p:spPr>
          <a:xfrm>
            <a:off x="758309" y="3241715"/>
            <a:ext cx="4226838" cy="30480"/>
          </a:xfrm>
          <a:prstGeom prst="rect">
            <a:avLst/>
          </a:prstGeom>
          <a:solidFill>
            <a:srgbClr val="DA1B2E"/>
          </a:solidFill>
          <a:ln/>
        </p:spPr>
        <p:txBody>
          <a:bodyPr/>
          <a:lstStyle/>
          <a:p>
            <a:endParaRPr lang="pt-PT"/>
          </a:p>
        </p:txBody>
      </p:sp>
      <p:sp>
        <p:nvSpPr>
          <p:cNvPr id="5" name="Text 3"/>
          <p:cNvSpPr/>
          <p:nvPr/>
        </p:nvSpPr>
        <p:spPr>
          <a:xfrm>
            <a:off x="758309" y="3410903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Segoe Pro" panose="020F0502020204030204" pitchFamily="34" charset="0"/>
                <a:ea typeface="Sora Semi Bold" pitchFamily="34" charset="-122"/>
                <a:cs typeface="Sora Semi Bold" pitchFamily="34" charset="-120"/>
              </a:rPr>
              <a:t>Planejamento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8309" y="3897035"/>
            <a:ext cx="4226838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egoe Pro" panose="020B0502040504020203" pitchFamily="34" charset="0"/>
                <a:ea typeface="Sora Light" pitchFamily="34" charset="-122"/>
                <a:cs typeface="Sora Light" pitchFamily="34" charset="-120"/>
              </a:rPr>
              <a:t>Maio a outubro/2025: delineamento geral e recolha de informação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5201722" y="2904173"/>
            <a:ext cx="216575" cy="2707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egoe Pro" panose="020B0502040504020203" pitchFamily="34" charset="0"/>
                <a:ea typeface="Sora Light" pitchFamily="34" charset="-122"/>
                <a:cs typeface="Sora Light" pitchFamily="34" charset="-120"/>
              </a:rPr>
              <a:t>02</a:t>
            </a:r>
            <a:endParaRPr lang="en-US" sz="1700" dirty="0"/>
          </a:p>
        </p:txBody>
      </p:sp>
      <p:sp>
        <p:nvSpPr>
          <p:cNvPr id="8" name="Shape 6"/>
          <p:cNvSpPr/>
          <p:nvPr/>
        </p:nvSpPr>
        <p:spPr>
          <a:xfrm>
            <a:off x="5201722" y="3241715"/>
            <a:ext cx="4226838" cy="30480"/>
          </a:xfrm>
          <a:prstGeom prst="rect">
            <a:avLst/>
          </a:prstGeom>
          <a:solidFill>
            <a:srgbClr val="DA1B2E"/>
          </a:solidFill>
          <a:ln/>
        </p:spPr>
        <p:txBody>
          <a:bodyPr/>
          <a:lstStyle/>
          <a:p>
            <a:endParaRPr lang="pt-PT"/>
          </a:p>
        </p:txBody>
      </p:sp>
      <p:sp>
        <p:nvSpPr>
          <p:cNvPr id="9" name="Text 7"/>
          <p:cNvSpPr/>
          <p:nvPr/>
        </p:nvSpPr>
        <p:spPr>
          <a:xfrm>
            <a:off x="5201722" y="3410903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Segoe Pro" panose="020F0502020204030204" pitchFamily="34" charset="0"/>
                <a:ea typeface="Sora Semi Bold" pitchFamily="34" charset="-122"/>
                <a:cs typeface="Sora Semi Bold" pitchFamily="34" charset="-120"/>
              </a:rPr>
              <a:t>Especificação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201722" y="3897035"/>
            <a:ext cx="4226838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egoe Pro" panose="020B0502040504020203" pitchFamily="34" charset="0"/>
                <a:ea typeface="Sora Light" pitchFamily="34" charset="-122"/>
                <a:cs typeface="Sora Light" pitchFamily="34" charset="-120"/>
              </a:rPr>
              <a:t>06-10-2025: planejamento final incluindo especificação detalhada</a:t>
            </a:r>
            <a:endParaRPr lang="en-US" sz="1700" dirty="0"/>
          </a:p>
        </p:txBody>
      </p:sp>
      <p:sp>
        <p:nvSpPr>
          <p:cNvPr id="11" name="Text 9"/>
          <p:cNvSpPr/>
          <p:nvPr/>
        </p:nvSpPr>
        <p:spPr>
          <a:xfrm>
            <a:off x="9645134" y="2904173"/>
            <a:ext cx="216575" cy="2707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egoe Pro" panose="020B0502040504020203" pitchFamily="34" charset="0"/>
                <a:ea typeface="Sora Light" pitchFamily="34" charset="-122"/>
                <a:cs typeface="Sora Light" pitchFamily="34" charset="-120"/>
              </a:rPr>
              <a:t>03</a:t>
            </a:r>
            <a:endParaRPr lang="en-US" sz="1700" dirty="0"/>
          </a:p>
        </p:txBody>
      </p:sp>
      <p:sp>
        <p:nvSpPr>
          <p:cNvPr id="12" name="Shape 10"/>
          <p:cNvSpPr/>
          <p:nvPr/>
        </p:nvSpPr>
        <p:spPr>
          <a:xfrm>
            <a:off x="9645134" y="3241715"/>
            <a:ext cx="4226957" cy="30480"/>
          </a:xfrm>
          <a:prstGeom prst="rect">
            <a:avLst/>
          </a:prstGeom>
          <a:solidFill>
            <a:srgbClr val="DA1B2E"/>
          </a:solidFill>
          <a:ln/>
        </p:spPr>
        <p:txBody>
          <a:bodyPr/>
          <a:lstStyle/>
          <a:p>
            <a:endParaRPr lang="pt-PT"/>
          </a:p>
        </p:txBody>
      </p:sp>
      <p:sp>
        <p:nvSpPr>
          <p:cNvPr id="13" name="Text 11"/>
          <p:cNvSpPr/>
          <p:nvPr/>
        </p:nvSpPr>
        <p:spPr>
          <a:xfrm>
            <a:off x="9645134" y="3410903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Segoe Pro" panose="020F0502020204030204" pitchFamily="34" charset="0"/>
                <a:ea typeface="Sora Semi Bold" pitchFamily="34" charset="-122"/>
                <a:cs typeface="Sora Semi Bold" pitchFamily="34" charset="-120"/>
              </a:rPr>
              <a:t>Desenvolvimento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9645134" y="3897035"/>
            <a:ext cx="4226957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egoe Pro" panose="020B0502040504020203" pitchFamily="34" charset="0"/>
                <a:ea typeface="Sora Light" pitchFamily="34" charset="-122"/>
                <a:cs typeface="Sora Light" pitchFamily="34" charset="-120"/>
              </a:rPr>
              <a:t>13-10-2025: início com assistência Claude</a:t>
            </a:r>
            <a:endParaRPr lang="en-US" sz="1700" dirty="0"/>
          </a:p>
        </p:txBody>
      </p:sp>
      <p:sp>
        <p:nvSpPr>
          <p:cNvPr id="15" name="Text 13"/>
          <p:cNvSpPr/>
          <p:nvPr/>
        </p:nvSpPr>
        <p:spPr>
          <a:xfrm>
            <a:off x="758309" y="4969431"/>
            <a:ext cx="216575" cy="2707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egoe Pro" panose="020B0502040504020203" pitchFamily="34" charset="0"/>
                <a:ea typeface="Sora Light" pitchFamily="34" charset="-122"/>
                <a:cs typeface="Sora Light" pitchFamily="34" charset="-120"/>
              </a:rPr>
              <a:t>04</a:t>
            </a:r>
            <a:endParaRPr lang="en-US" sz="1700" dirty="0"/>
          </a:p>
        </p:txBody>
      </p:sp>
      <p:sp>
        <p:nvSpPr>
          <p:cNvPr id="16" name="Shape 14"/>
          <p:cNvSpPr/>
          <p:nvPr/>
        </p:nvSpPr>
        <p:spPr>
          <a:xfrm>
            <a:off x="758309" y="5306973"/>
            <a:ext cx="6448544" cy="30480"/>
          </a:xfrm>
          <a:prstGeom prst="rect">
            <a:avLst/>
          </a:prstGeom>
          <a:solidFill>
            <a:srgbClr val="DA1B2E"/>
          </a:solidFill>
          <a:ln/>
        </p:spPr>
        <p:txBody>
          <a:bodyPr/>
          <a:lstStyle/>
          <a:p>
            <a:endParaRPr lang="pt-PT"/>
          </a:p>
        </p:txBody>
      </p:sp>
      <p:sp>
        <p:nvSpPr>
          <p:cNvPr id="17" name="Text 15"/>
          <p:cNvSpPr/>
          <p:nvPr/>
        </p:nvSpPr>
        <p:spPr>
          <a:xfrm>
            <a:off x="758309" y="5476161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Segoe Pro" panose="020F0502020204030204" pitchFamily="34" charset="0"/>
                <a:ea typeface="Sora Semi Bold" pitchFamily="34" charset="-122"/>
                <a:cs typeface="Sora Semi Bold" pitchFamily="34" charset="-120"/>
              </a:rPr>
              <a:t>MVP Pronto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758309" y="5962293"/>
            <a:ext cx="6448544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egoe Pro" panose="020B0502040504020203" pitchFamily="34" charset="0"/>
                <a:ea typeface="Sora Light" pitchFamily="34" charset="-122"/>
                <a:cs typeface="Sora Light" pitchFamily="34" charset="-120"/>
              </a:rPr>
              <a:t>27-10-2025: versão MVP concluída</a:t>
            </a:r>
            <a:endParaRPr lang="en-US" sz="1700" dirty="0"/>
          </a:p>
        </p:txBody>
      </p:sp>
      <p:sp>
        <p:nvSpPr>
          <p:cNvPr id="19" name="Text 17"/>
          <p:cNvSpPr/>
          <p:nvPr/>
        </p:nvSpPr>
        <p:spPr>
          <a:xfrm>
            <a:off x="7423428" y="4969431"/>
            <a:ext cx="216575" cy="2707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egoe Pro" panose="020B0502040504020203" pitchFamily="34" charset="0"/>
                <a:ea typeface="Sora Light" pitchFamily="34" charset="-122"/>
                <a:cs typeface="Sora Light" pitchFamily="34" charset="-120"/>
              </a:rPr>
              <a:t>05</a:t>
            </a:r>
            <a:endParaRPr lang="en-US" sz="1700" dirty="0"/>
          </a:p>
        </p:txBody>
      </p:sp>
      <p:sp>
        <p:nvSpPr>
          <p:cNvPr id="20" name="Shape 18"/>
          <p:cNvSpPr/>
          <p:nvPr/>
        </p:nvSpPr>
        <p:spPr>
          <a:xfrm>
            <a:off x="7423428" y="5306973"/>
            <a:ext cx="6448663" cy="30480"/>
          </a:xfrm>
          <a:prstGeom prst="rect">
            <a:avLst/>
          </a:prstGeom>
          <a:solidFill>
            <a:srgbClr val="DA1B2E"/>
          </a:solidFill>
          <a:ln/>
        </p:spPr>
        <p:txBody>
          <a:bodyPr/>
          <a:lstStyle/>
          <a:p>
            <a:endParaRPr lang="pt-PT"/>
          </a:p>
        </p:txBody>
      </p:sp>
      <p:sp>
        <p:nvSpPr>
          <p:cNvPr id="21" name="Text 19"/>
          <p:cNvSpPr/>
          <p:nvPr/>
        </p:nvSpPr>
        <p:spPr>
          <a:xfrm>
            <a:off x="7423428" y="5476161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Segoe Pro" panose="020F0502020204030204" pitchFamily="34" charset="0"/>
                <a:ea typeface="Sora Semi Bold" pitchFamily="34" charset="-122"/>
                <a:cs typeface="Sora Semi Bold" pitchFamily="34" charset="-120"/>
              </a:rPr>
              <a:t>Entrega Final</a:t>
            </a:r>
            <a:endParaRPr lang="en-US" sz="2200" dirty="0"/>
          </a:p>
        </p:txBody>
      </p:sp>
      <p:sp>
        <p:nvSpPr>
          <p:cNvPr id="22" name="Text 20"/>
          <p:cNvSpPr/>
          <p:nvPr/>
        </p:nvSpPr>
        <p:spPr>
          <a:xfrm>
            <a:off x="7423428" y="5962293"/>
            <a:ext cx="6448663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egoe Pro" panose="020B0502040504020203" pitchFamily="34" charset="0"/>
                <a:ea typeface="Sora Light" pitchFamily="34" charset="-122"/>
                <a:cs typeface="Sora Light" pitchFamily="34" charset="-120"/>
              </a:rPr>
              <a:t>30-10-2025: relatório, apresentação e vídeo</a:t>
            </a:r>
            <a:endParaRPr lang="en-US" sz="17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1586865"/>
            <a:ext cx="7111722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rgbClr val="1F1E1E"/>
                </a:solidFill>
                <a:latin typeface="Segoe Pro" panose="020F0502020204030204" pitchFamily="34" charset="0"/>
                <a:ea typeface="Sora Semi Bold" pitchFamily="34" charset="-122"/>
                <a:cs typeface="Sora Semi Bold" pitchFamily="34" charset="-120"/>
              </a:rPr>
              <a:t>Arquitetura Tecnológica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58309" y="2841069"/>
            <a:ext cx="3549372" cy="8551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50"/>
              </a:lnSpc>
              <a:buNone/>
            </a:pPr>
            <a:r>
              <a:rPr lang="en-US" sz="2650" dirty="0">
                <a:solidFill>
                  <a:srgbClr val="1F1E1E"/>
                </a:solidFill>
                <a:latin typeface="Segoe Pro" panose="020F0502020204030204" pitchFamily="34" charset="0"/>
                <a:ea typeface="Sora Semi Bold" pitchFamily="34" charset="-122"/>
                <a:cs typeface="Sora Semi Bold" pitchFamily="34" charset="-120"/>
              </a:rPr>
              <a:t>Framework &amp; Ferramentas</a:t>
            </a:r>
            <a:endParaRPr lang="en-US" sz="2650" dirty="0"/>
          </a:p>
        </p:txBody>
      </p:sp>
      <p:sp>
        <p:nvSpPr>
          <p:cNvPr id="5" name="Text 2"/>
          <p:cNvSpPr/>
          <p:nvPr/>
        </p:nvSpPr>
        <p:spPr>
          <a:xfrm>
            <a:off x="758309" y="3912751"/>
            <a:ext cx="354937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3B3535"/>
                </a:solidFill>
                <a:latin typeface="Segoe Pro" panose="020B0502040504020203" pitchFamily="34" charset="0"/>
                <a:ea typeface="Sora Light" pitchFamily="34" charset="-122"/>
                <a:cs typeface="Sora Light" pitchFamily="34" charset="-120"/>
              </a:rPr>
              <a:t>CrewAI 0.140.0</a:t>
            </a:r>
            <a:r>
              <a:rPr lang="en-US" sz="1700" dirty="0">
                <a:solidFill>
                  <a:srgbClr val="3B3535"/>
                </a:solidFill>
                <a:latin typeface="Segoe Pro" panose="020B0502040504020203" pitchFamily="34" charset="0"/>
                <a:ea typeface="Sora Light" pitchFamily="34" charset="-122"/>
                <a:cs typeface="Sora Light" pitchFamily="34" charset="-120"/>
              </a:rPr>
              <a:t> - Agentes inteligentes</a:t>
            </a:r>
            <a:endParaRPr lang="en-US" sz="1700" dirty="0"/>
          </a:p>
        </p:txBody>
      </p:sp>
      <p:sp>
        <p:nvSpPr>
          <p:cNvPr id="6" name="Text 3"/>
          <p:cNvSpPr/>
          <p:nvPr/>
        </p:nvSpPr>
        <p:spPr>
          <a:xfrm>
            <a:off x="758309" y="4681895"/>
            <a:ext cx="354937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3B3535"/>
                </a:solidFill>
                <a:latin typeface="Segoe Pro" panose="020B0502040504020203" pitchFamily="34" charset="0"/>
                <a:ea typeface="Sora Light" pitchFamily="34" charset="-122"/>
                <a:cs typeface="Sora Light" pitchFamily="34" charset="-120"/>
              </a:rPr>
              <a:t>Streamlit 1.46.1</a:t>
            </a:r>
            <a:r>
              <a:rPr lang="en-US" sz="1700" dirty="0">
                <a:solidFill>
                  <a:srgbClr val="3B3535"/>
                </a:solidFill>
                <a:latin typeface="Segoe Pro" panose="020B0502040504020203" pitchFamily="34" charset="0"/>
                <a:ea typeface="Sora Light" pitchFamily="34" charset="-122"/>
                <a:cs typeface="Sora Light" pitchFamily="34" charset="-120"/>
              </a:rPr>
              <a:t> - Interface gráfica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758309" y="5451038"/>
            <a:ext cx="354937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3B3535"/>
                </a:solidFill>
                <a:latin typeface="Segoe Pro" panose="020B0502040504020203" pitchFamily="34" charset="0"/>
                <a:ea typeface="Sora Light" pitchFamily="34" charset="-122"/>
                <a:cs typeface="Sora Light" pitchFamily="34" charset="-120"/>
              </a:rPr>
              <a:t>Python 3.13.5</a:t>
            </a:r>
            <a:r>
              <a:rPr lang="en-US" sz="1700" dirty="0">
                <a:solidFill>
                  <a:srgbClr val="3B3535"/>
                </a:solidFill>
                <a:latin typeface="Segoe Pro" panose="020B0502040504020203" pitchFamily="34" charset="0"/>
                <a:ea typeface="Sora Light" pitchFamily="34" charset="-122"/>
                <a:cs typeface="Sora Light" pitchFamily="34" charset="-120"/>
              </a:rPr>
              <a:t> - Linguagem base</a:t>
            </a:r>
            <a:endParaRPr lang="en-US" sz="1700" dirty="0"/>
          </a:p>
        </p:txBody>
      </p:sp>
      <p:sp>
        <p:nvSpPr>
          <p:cNvPr id="8" name="Text 5"/>
          <p:cNvSpPr/>
          <p:nvPr/>
        </p:nvSpPr>
        <p:spPr>
          <a:xfrm>
            <a:off x="758309" y="6220182"/>
            <a:ext cx="35493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3B3535"/>
                </a:solidFill>
                <a:latin typeface="Segoe Pro" panose="020B0502040504020203" pitchFamily="34" charset="0"/>
                <a:ea typeface="Sora Light" pitchFamily="34" charset="-122"/>
                <a:cs typeface="Sora Light" pitchFamily="34" charset="-120"/>
              </a:rPr>
              <a:t>Docker &amp; Railway</a:t>
            </a:r>
            <a:r>
              <a:rPr lang="en-US" sz="1700" dirty="0">
                <a:solidFill>
                  <a:srgbClr val="3B3535"/>
                </a:solidFill>
                <a:latin typeface="Segoe Pro" panose="020B0502040504020203" pitchFamily="34" charset="0"/>
                <a:ea typeface="Sora Light" pitchFamily="34" charset="-122"/>
                <a:cs typeface="Sora Light" pitchFamily="34" charset="-120"/>
              </a:rPr>
              <a:t> - Deploy</a:t>
            </a:r>
            <a:endParaRPr lang="en-US" sz="1700" dirty="0"/>
          </a:p>
        </p:txBody>
      </p:sp>
      <p:sp>
        <p:nvSpPr>
          <p:cNvPr id="9" name="Text 6"/>
          <p:cNvSpPr/>
          <p:nvPr/>
        </p:nvSpPr>
        <p:spPr>
          <a:xfrm>
            <a:off x="4843939" y="2841069"/>
            <a:ext cx="3420904" cy="427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50"/>
              </a:lnSpc>
              <a:buNone/>
            </a:pPr>
            <a:r>
              <a:rPr lang="en-US" sz="2650" dirty="0">
                <a:solidFill>
                  <a:srgbClr val="1F1E1E"/>
                </a:solidFill>
                <a:latin typeface="Segoe Pro" panose="020F0502020204030204" pitchFamily="34" charset="0"/>
                <a:ea typeface="Sora Semi Bold" pitchFamily="34" charset="-122"/>
                <a:cs typeface="Sora Semi Bold" pitchFamily="34" charset="-120"/>
              </a:rPr>
              <a:t>LLMs Suportadas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4843939" y="3485198"/>
            <a:ext cx="35493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3B3535"/>
                </a:solidFill>
                <a:latin typeface="Segoe Pro" panose="020B0502040504020203" pitchFamily="34" charset="0"/>
                <a:ea typeface="Sora Light" pitchFamily="34" charset="-122"/>
                <a:cs typeface="Sora Light" pitchFamily="34" charset="-120"/>
              </a:rPr>
              <a:t>OpenAI</a:t>
            </a:r>
            <a:r>
              <a:rPr lang="en-US" sz="1700" dirty="0">
                <a:solidFill>
                  <a:srgbClr val="3B3535"/>
                </a:solidFill>
                <a:latin typeface="Segoe Pro" panose="020B0502040504020203" pitchFamily="34" charset="0"/>
                <a:ea typeface="Sora Light" pitchFamily="34" charset="-122"/>
                <a:cs typeface="Sora Light" pitchFamily="34" charset="-120"/>
              </a:rPr>
              <a:t> - gpt-4o-mini</a:t>
            </a:r>
            <a:endParaRPr lang="en-US" sz="1700" dirty="0"/>
          </a:p>
        </p:txBody>
      </p:sp>
      <p:sp>
        <p:nvSpPr>
          <p:cNvPr id="11" name="Text 8"/>
          <p:cNvSpPr/>
          <p:nvPr/>
        </p:nvSpPr>
        <p:spPr>
          <a:xfrm>
            <a:off x="4843939" y="3907631"/>
            <a:ext cx="354937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3B3535"/>
                </a:solidFill>
                <a:latin typeface="Segoe Pro" panose="020B0502040504020203" pitchFamily="34" charset="0"/>
                <a:ea typeface="Sora Light" pitchFamily="34" charset="-122"/>
                <a:cs typeface="Sora Light" pitchFamily="34" charset="-120"/>
              </a:rPr>
              <a:t>Groq</a:t>
            </a:r>
            <a:r>
              <a:rPr lang="en-US" sz="1700" dirty="0">
                <a:solidFill>
                  <a:srgbClr val="3B3535"/>
                </a:solidFill>
                <a:latin typeface="Segoe Pro" panose="020B0502040504020203" pitchFamily="34" charset="0"/>
                <a:ea typeface="Sora Light" pitchFamily="34" charset="-122"/>
                <a:cs typeface="Sora Light" pitchFamily="34" charset="-120"/>
              </a:rPr>
              <a:t> - llama-3.3-70b-versatile (gratuita)</a:t>
            </a:r>
            <a:endParaRPr lang="en-US" sz="1700" dirty="0"/>
          </a:p>
        </p:txBody>
      </p:sp>
      <p:sp>
        <p:nvSpPr>
          <p:cNvPr id="12" name="Text 9"/>
          <p:cNvSpPr/>
          <p:nvPr/>
        </p:nvSpPr>
        <p:spPr>
          <a:xfrm>
            <a:off x="4843939" y="4795957"/>
            <a:ext cx="354937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egoe Pro" panose="020B0502040504020203" pitchFamily="34" charset="0"/>
                <a:ea typeface="Sora Light" pitchFamily="34" charset="-122"/>
                <a:cs typeface="Sora Light" pitchFamily="34" charset="-120"/>
              </a:rPr>
              <a:t>Configuração simples por variáveis de ambiente</a:t>
            </a:r>
            <a:endParaRPr lang="en-US" sz="17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939046"/>
            <a:ext cx="629590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rgbClr val="1F1E1E"/>
                </a:solidFill>
                <a:latin typeface="Segoe Pro" panose="020F0502020204030204" pitchFamily="34" charset="0"/>
                <a:ea typeface="Sora Semi Bold" pitchFamily="34" charset="-122"/>
                <a:cs typeface="Sora Semi Bold" pitchFamily="34" charset="-120"/>
              </a:rPr>
              <a:t>Objetivos do Sistema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58309" y="2085023"/>
            <a:ext cx="6448544" cy="2494478"/>
          </a:xfrm>
          <a:prstGeom prst="roundRect">
            <a:avLst>
              <a:gd name="adj" fmla="val 3648"/>
            </a:avLst>
          </a:prstGeom>
          <a:solidFill>
            <a:srgbClr val="F9D2D6"/>
          </a:solidFill>
          <a:ln w="7620">
            <a:solidFill>
              <a:srgbClr val="DFB8BC"/>
            </a:solidFill>
            <a:prstDash val="solid"/>
          </a:ln>
        </p:spPr>
        <p:txBody>
          <a:bodyPr/>
          <a:lstStyle/>
          <a:p>
            <a:endParaRPr lang="pt-PT"/>
          </a:p>
        </p:txBody>
      </p:sp>
      <p:sp>
        <p:nvSpPr>
          <p:cNvPr id="4" name="Shape 2"/>
          <p:cNvSpPr/>
          <p:nvPr/>
        </p:nvSpPr>
        <p:spPr>
          <a:xfrm>
            <a:off x="982504" y="2309217"/>
            <a:ext cx="649962" cy="649962"/>
          </a:xfrm>
          <a:prstGeom prst="roundRect">
            <a:avLst>
              <a:gd name="adj" fmla="val 14067108"/>
            </a:avLst>
          </a:prstGeom>
          <a:solidFill>
            <a:srgbClr val="DA1B2E"/>
          </a:solidFill>
          <a:ln/>
        </p:spPr>
        <p:txBody>
          <a:bodyPr/>
          <a:lstStyle/>
          <a:p>
            <a:endParaRPr lang="pt-PT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61217" y="2487930"/>
            <a:ext cx="292418" cy="292418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982504" y="3175754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Segoe Pro" panose="020F0502020204030204" pitchFamily="34" charset="0"/>
                <a:ea typeface="Sora Semi Bold" pitchFamily="34" charset="-122"/>
                <a:cs typeface="Sora Semi Bold" pitchFamily="34" charset="-120"/>
              </a:rPr>
              <a:t>Automatização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982504" y="3661886"/>
            <a:ext cx="6000155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egoe Pro" panose="020B0502040504020203" pitchFamily="34" charset="0"/>
                <a:ea typeface="Sora Light" pitchFamily="34" charset="-122"/>
                <a:cs typeface="Sora Light" pitchFamily="34" charset="-120"/>
              </a:rPr>
              <a:t>Processamento automático de documentos fiscais brasileiros (XML, PDF, imagens)</a:t>
            </a:r>
            <a:endParaRPr lang="en-US" sz="1700" dirty="0"/>
          </a:p>
        </p:txBody>
      </p:sp>
      <p:sp>
        <p:nvSpPr>
          <p:cNvPr id="8" name="Shape 5"/>
          <p:cNvSpPr/>
          <p:nvPr/>
        </p:nvSpPr>
        <p:spPr>
          <a:xfrm>
            <a:off x="7423428" y="2085023"/>
            <a:ext cx="6448663" cy="2494478"/>
          </a:xfrm>
          <a:prstGeom prst="roundRect">
            <a:avLst>
              <a:gd name="adj" fmla="val 3648"/>
            </a:avLst>
          </a:prstGeom>
          <a:solidFill>
            <a:srgbClr val="F9D2D6"/>
          </a:solidFill>
          <a:ln w="7620">
            <a:solidFill>
              <a:srgbClr val="DFB8BC"/>
            </a:solidFill>
            <a:prstDash val="solid"/>
          </a:ln>
        </p:spPr>
        <p:txBody>
          <a:bodyPr/>
          <a:lstStyle/>
          <a:p>
            <a:endParaRPr lang="pt-PT"/>
          </a:p>
        </p:txBody>
      </p:sp>
      <p:sp>
        <p:nvSpPr>
          <p:cNvPr id="9" name="Shape 6"/>
          <p:cNvSpPr/>
          <p:nvPr/>
        </p:nvSpPr>
        <p:spPr>
          <a:xfrm>
            <a:off x="7647623" y="2309217"/>
            <a:ext cx="649962" cy="649962"/>
          </a:xfrm>
          <a:prstGeom prst="roundRect">
            <a:avLst>
              <a:gd name="adj" fmla="val 14067108"/>
            </a:avLst>
          </a:prstGeom>
          <a:solidFill>
            <a:srgbClr val="DA1B2E"/>
          </a:solidFill>
          <a:ln/>
        </p:spPr>
        <p:txBody>
          <a:bodyPr/>
          <a:lstStyle/>
          <a:p>
            <a:endParaRPr lang="pt-PT"/>
          </a:p>
        </p:txBody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826335" y="2487930"/>
            <a:ext cx="292418" cy="292418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7647623" y="3175754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Segoe Pro" panose="020F0502020204030204" pitchFamily="34" charset="0"/>
                <a:ea typeface="Sora Semi Bold" pitchFamily="34" charset="-122"/>
                <a:cs typeface="Sora Semi Bold" pitchFamily="34" charset="-120"/>
              </a:rPr>
              <a:t>Redução de Erros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7647623" y="3661886"/>
            <a:ext cx="6000274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egoe Pro" panose="020B0502040504020203" pitchFamily="34" charset="0"/>
                <a:ea typeface="Sora Light" pitchFamily="34" charset="-122"/>
                <a:cs typeface="Sora Light" pitchFamily="34" charset="-120"/>
              </a:rPr>
              <a:t>Minimizar erros manuais na escrituração contábil e fiscal</a:t>
            </a:r>
            <a:endParaRPr lang="en-US" sz="1700" dirty="0"/>
          </a:p>
        </p:txBody>
      </p:sp>
      <p:sp>
        <p:nvSpPr>
          <p:cNvPr id="13" name="Shape 9"/>
          <p:cNvSpPr/>
          <p:nvPr/>
        </p:nvSpPr>
        <p:spPr>
          <a:xfrm>
            <a:off x="758309" y="4796076"/>
            <a:ext cx="6448544" cy="2494478"/>
          </a:xfrm>
          <a:prstGeom prst="roundRect">
            <a:avLst>
              <a:gd name="adj" fmla="val 3648"/>
            </a:avLst>
          </a:prstGeom>
          <a:solidFill>
            <a:srgbClr val="F9D2D6"/>
          </a:solidFill>
          <a:ln w="7620">
            <a:solidFill>
              <a:srgbClr val="DFB8BC"/>
            </a:solidFill>
            <a:prstDash val="solid"/>
          </a:ln>
        </p:spPr>
        <p:txBody>
          <a:bodyPr/>
          <a:lstStyle/>
          <a:p>
            <a:endParaRPr lang="pt-PT"/>
          </a:p>
        </p:txBody>
      </p:sp>
      <p:sp>
        <p:nvSpPr>
          <p:cNvPr id="14" name="Shape 10"/>
          <p:cNvSpPr/>
          <p:nvPr/>
        </p:nvSpPr>
        <p:spPr>
          <a:xfrm>
            <a:off x="982504" y="5020270"/>
            <a:ext cx="649962" cy="649962"/>
          </a:xfrm>
          <a:prstGeom prst="roundRect">
            <a:avLst>
              <a:gd name="adj" fmla="val 14067108"/>
            </a:avLst>
          </a:prstGeom>
          <a:solidFill>
            <a:srgbClr val="DA1B2E"/>
          </a:solidFill>
          <a:ln/>
        </p:spPr>
        <p:txBody>
          <a:bodyPr/>
          <a:lstStyle/>
          <a:p>
            <a:endParaRPr lang="pt-PT"/>
          </a:p>
        </p:txBody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61217" y="5198983"/>
            <a:ext cx="292418" cy="292418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982504" y="588680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Segoe Pro" panose="020F0502020204030204" pitchFamily="34" charset="0"/>
                <a:ea typeface="Sora Semi Bold" pitchFamily="34" charset="-122"/>
                <a:cs typeface="Sora Semi Bold" pitchFamily="34" charset="-120"/>
              </a:rPr>
              <a:t>Otimização</a:t>
            </a:r>
            <a:endParaRPr lang="en-US" sz="2200" dirty="0"/>
          </a:p>
        </p:txBody>
      </p:sp>
      <p:sp>
        <p:nvSpPr>
          <p:cNvPr id="17" name="Text 12"/>
          <p:cNvSpPr/>
          <p:nvPr/>
        </p:nvSpPr>
        <p:spPr>
          <a:xfrm>
            <a:off x="982504" y="6372939"/>
            <a:ext cx="6000155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egoe Pro" panose="020B0502040504020203" pitchFamily="34" charset="0"/>
                <a:ea typeface="Sora Light" pitchFamily="34" charset="-122"/>
                <a:cs typeface="Sora Light" pitchFamily="34" charset="-120"/>
              </a:rPr>
              <a:t>Acelerar fechamento contábil e fiscal com validação inteligente</a:t>
            </a:r>
            <a:endParaRPr lang="en-US" sz="1700" dirty="0"/>
          </a:p>
        </p:txBody>
      </p:sp>
      <p:sp>
        <p:nvSpPr>
          <p:cNvPr id="18" name="Shape 13"/>
          <p:cNvSpPr/>
          <p:nvPr/>
        </p:nvSpPr>
        <p:spPr>
          <a:xfrm>
            <a:off x="7423428" y="4796076"/>
            <a:ext cx="6448663" cy="2494478"/>
          </a:xfrm>
          <a:prstGeom prst="roundRect">
            <a:avLst>
              <a:gd name="adj" fmla="val 3648"/>
            </a:avLst>
          </a:prstGeom>
          <a:solidFill>
            <a:srgbClr val="F9D2D6"/>
          </a:solidFill>
          <a:ln w="7620">
            <a:solidFill>
              <a:srgbClr val="DFB8BC"/>
            </a:solidFill>
            <a:prstDash val="solid"/>
          </a:ln>
        </p:spPr>
        <p:txBody>
          <a:bodyPr/>
          <a:lstStyle/>
          <a:p>
            <a:endParaRPr lang="pt-PT"/>
          </a:p>
        </p:txBody>
      </p:sp>
      <p:sp>
        <p:nvSpPr>
          <p:cNvPr id="19" name="Shape 14"/>
          <p:cNvSpPr/>
          <p:nvPr/>
        </p:nvSpPr>
        <p:spPr>
          <a:xfrm>
            <a:off x="7647623" y="5020270"/>
            <a:ext cx="649962" cy="649962"/>
          </a:xfrm>
          <a:prstGeom prst="roundRect">
            <a:avLst>
              <a:gd name="adj" fmla="val 14067108"/>
            </a:avLst>
          </a:prstGeom>
          <a:solidFill>
            <a:srgbClr val="DA1B2E"/>
          </a:solidFill>
          <a:ln/>
        </p:spPr>
        <p:txBody>
          <a:bodyPr/>
          <a:lstStyle/>
          <a:p>
            <a:endParaRPr lang="pt-PT"/>
          </a:p>
        </p:txBody>
      </p:sp>
      <p:pic>
        <p:nvPicPr>
          <p:cNvPr id="20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826335" y="5198983"/>
            <a:ext cx="292418" cy="292418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7647623" y="588680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Segoe Pro" panose="020F0502020204030204" pitchFamily="34" charset="0"/>
                <a:ea typeface="Sora Semi Bold" pitchFamily="34" charset="-122"/>
                <a:cs typeface="Sora Semi Bold" pitchFamily="34" charset="-120"/>
              </a:rPr>
              <a:t>Integração ERP</a:t>
            </a:r>
            <a:endParaRPr lang="en-US" sz="2200" dirty="0"/>
          </a:p>
        </p:txBody>
      </p:sp>
      <p:sp>
        <p:nvSpPr>
          <p:cNvPr id="22" name="Text 16"/>
          <p:cNvSpPr/>
          <p:nvPr/>
        </p:nvSpPr>
        <p:spPr>
          <a:xfrm>
            <a:off x="7647623" y="6372939"/>
            <a:ext cx="6000274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egoe Pro" panose="020B0502040504020203" pitchFamily="34" charset="0"/>
                <a:ea typeface="Sora Light" pitchFamily="34" charset="-122"/>
                <a:cs typeface="Sora Light" pitchFamily="34" charset="-120"/>
              </a:rPr>
              <a:t>Compatibilidade com sistemas Domínio, Alterdata, Protheus</a:t>
            </a:r>
            <a:endParaRPr lang="en-US" sz="17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95563" y="680442"/>
            <a:ext cx="7236262" cy="653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4100" dirty="0">
                <a:solidFill>
                  <a:srgbClr val="1F1E1E"/>
                </a:solidFill>
                <a:latin typeface="Segoe Pro" panose="020F0502020204030204" pitchFamily="34" charset="0"/>
                <a:ea typeface="Sora Semi Bold" pitchFamily="34" charset="-122"/>
                <a:cs typeface="Sora Semi Bold" pitchFamily="34" charset="-120"/>
              </a:rPr>
              <a:t>Funcionalidades Principais</a:t>
            </a:r>
            <a:endParaRPr lang="en-US" sz="41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563" y="1632228"/>
            <a:ext cx="993577" cy="147923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887855" y="1830943"/>
            <a:ext cx="2614970" cy="326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3B3535"/>
                </a:solidFill>
                <a:latin typeface="Segoe Pro" panose="020F0502020204030204" pitchFamily="34" charset="0"/>
                <a:ea typeface="Sora Semi Bold" pitchFamily="34" charset="-122"/>
                <a:cs typeface="Sora Semi Bold" pitchFamily="34" charset="-120"/>
              </a:rPr>
              <a:t>Extração de Dados</a:t>
            </a:r>
            <a:endParaRPr lang="en-US" sz="2050" dirty="0"/>
          </a:p>
        </p:txBody>
      </p:sp>
      <p:sp>
        <p:nvSpPr>
          <p:cNvPr id="6" name="Text 2"/>
          <p:cNvSpPr/>
          <p:nvPr/>
        </p:nvSpPr>
        <p:spPr>
          <a:xfrm>
            <a:off x="1887855" y="2276951"/>
            <a:ext cx="6560582" cy="6357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3B3535"/>
                </a:solidFill>
                <a:latin typeface="Segoe Pro" panose="020B0502040504020203" pitchFamily="34" charset="0"/>
                <a:ea typeface="Sora Light" pitchFamily="34" charset="-122"/>
                <a:cs typeface="Sora Light" pitchFamily="34" charset="-120"/>
              </a:rPr>
              <a:t>Upload de arquivos XML NFe individuais ou em lote (ZIP). Preparado para PDF e imagens futuras</a:t>
            </a:r>
            <a:endParaRPr lang="en-US" sz="15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563" y="3111460"/>
            <a:ext cx="993577" cy="147923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887855" y="3310176"/>
            <a:ext cx="2875836" cy="326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3B3535"/>
                </a:solidFill>
                <a:latin typeface="Segoe Pro" panose="020F0502020204030204" pitchFamily="34" charset="0"/>
                <a:ea typeface="Sora Semi Bold" pitchFamily="34" charset="-122"/>
                <a:cs typeface="Sora Semi Bold" pitchFamily="34" charset="-120"/>
              </a:rPr>
              <a:t>Validação e Auditoria</a:t>
            </a:r>
            <a:endParaRPr lang="en-US" sz="2050" dirty="0"/>
          </a:p>
        </p:txBody>
      </p:sp>
      <p:sp>
        <p:nvSpPr>
          <p:cNvPr id="9" name="Text 4"/>
          <p:cNvSpPr/>
          <p:nvPr/>
        </p:nvSpPr>
        <p:spPr>
          <a:xfrm>
            <a:off x="1887855" y="3756184"/>
            <a:ext cx="6560582" cy="6357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3B3535"/>
                </a:solidFill>
                <a:latin typeface="Segoe Pro" panose="020B0502040504020203" pitchFamily="34" charset="0"/>
                <a:ea typeface="Sora Light" pitchFamily="34" charset="-122"/>
                <a:cs typeface="Sora Light" pitchFamily="34" charset="-120"/>
              </a:rPr>
              <a:t>Verificação de consistência fiscal: CFOP, CST, NCM, impostos. Detecção de duplicados</a:t>
            </a:r>
            <a:endParaRPr lang="en-US" sz="15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5563" y="4590693"/>
            <a:ext cx="993577" cy="147923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887855" y="4789408"/>
            <a:ext cx="2614970" cy="326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3B3535"/>
                </a:solidFill>
                <a:latin typeface="Segoe Pro" panose="020F0502020204030204" pitchFamily="34" charset="0"/>
                <a:ea typeface="Sora Semi Bold" pitchFamily="34" charset="-122"/>
                <a:cs typeface="Sora Semi Bold" pitchFamily="34" charset="-120"/>
              </a:rPr>
              <a:t>Classificação</a:t>
            </a:r>
            <a:endParaRPr lang="en-US" sz="2050" dirty="0"/>
          </a:p>
        </p:txBody>
      </p:sp>
      <p:sp>
        <p:nvSpPr>
          <p:cNvPr id="12" name="Text 6"/>
          <p:cNvSpPr/>
          <p:nvPr/>
        </p:nvSpPr>
        <p:spPr>
          <a:xfrm>
            <a:off x="1887855" y="5235416"/>
            <a:ext cx="6560582" cy="6357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3B3535"/>
                </a:solidFill>
                <a:latin typeface="Segoe Pro" panose="020B0502040504020203" pitchFamily="34" charset="0"/>
                <a:ea typeface="Sora Light" pitchFamily="34" charset="-122"/>
                <a:cs typeface="Sora Light" pitchFamily="34" charset="-120"/>
              </a:rPr>
              <a:t>Categorização automática: compra, venda, serviços. Customização por ramo de atividade</a:t>
            </a:r>
            <a:endParaRPr lang="en-US" sz="15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5563" y="6069925"/>
            <a:ext cx="993577" cy="1479233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887855" y="6268641"/>
            <a:ext cx="2886908" cy="326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3B3535"/>
                </a:solidFill>
                <a:latin typeface="Segoe Pro" panose="020F0502020204030204" pitchFamily="34" charset="0"/>
                <a:ea typeface="Sora Semi Bold" pitchFamily="34" charset="-122"/>
                <a:cs typeface="Sora Semi Bold" pitchFamily="34" charset="-120"/>
              </a:rPr>
              <a:t>Relatórios Gerenciais</a:t>
            </a:r>
            <a:endParaRPr lang="en-US" sz="2050" dirty="0"/>
          </a:p>
        </p:txBody>
      </p:sp>
      <p:sp>
        <p:nvSpPr>
          <p:cNvPr id="15" name="Text 8"/>
          <p:cNvSpPr/>
          <p:nvPr/>
        </p:nvSpPr>
        <p:spPr>
          <a:xfrm>
            <a:off x="1887855" y="6714649"/>
            <a:ext cx="6560582" cy="6357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3B3535"/>
                </a:solidFill>
                <a:latin typeface="Segoe Pro" panose="020B0502040504020203" pitchFamily="34" charset="0"/>
                <a:ea typeface="Sora Light" pitchFamily="34" charset="-122"/>
                <a:cs typeface="Sora Light" pitchFamily="34" charset="-120"/>
              </a:rPr>
              <a:t>Estatísticas personalizadas e consultas livres sobre processamento</a:t>
            </a:r>
            <a:endParaRPr lang="en-US" sz="15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762238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rgbClr val="1F1E1E"/>
                </a:solidFill>
                <a:latin typeface="Segoe Pro" panose="020F0502020204030204" pitchFamily="34" charset="0"/>
                <a:ea typeface="Sora Semi Bold" pitchFamily="34" charset="-122"/>
                <a:cs typeface="Sora Semi Bold" pitchFamily="34" charset="-120"/>
              </a:rPr>
              <a:t>Banco de Dados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2016442"/>
            <a:ext cx="3420904" cy="427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50"/>
              </a:lnSpc>
              <a:buNone/>
            </a:pPr>
            <a:r>
              <a:rPr lang="en-US" sz="2650" dirty="0">
                <a:solidFill>
                  <a:srgbClr val="1F1E1E"/>
                </a:solidFill>
                <a:latin typeface="Segoe Pro" panose="020F0502020204030204" pitchFamily="34" charset="0"/>
                <a:ea typeface="Sora Semi Bold" pitchFamily="34" charset="-122"/>
                <a:cs typeface="Sora Semi Bold" pitchFamily="34" charset="-120"/>
              </a:rPr>
              <a:t>bd_fiscalia</a:t>
            </a:r>
            <a:endParaRPr lang="en-US" sz="2650" dirty="0"/>
          </a:p>
        </p:txBody>
      </p:sp>
      <p:sp>
        <p:nvSpPr>
          <p:cNvPr id="4" name="Text 2"/>
          <p:cNvSpPr/>
          <p:nvPr/>
        </p:nvSpPr>
        <p:spPr>
          <a:xfrm>
            <a:off x="758309" y="2660571"/>
            <a:ext cx="765679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3B3535"/>
                </a:solidFill>
                <a:latin typeface="Segoe Pro" panose="020B0502040504020203" pitchFamily="34" charset="0"/>
                <a:ea typeface="Sora Light" pitchFamily="34" charset="-122"/>
                <a:cs typeface="Sora Light" pitchFamily="34" charset="-120"/>
              </a:rPr>
              <a:t>SQLite 3.50</a:t>
            </a:r>
            <a:r>
              <a:rPr lang="en-US" sz="1700" dirty="0">
                <a:solidFill>
                  <a:srgbClr val="3B3535"/>
                </a:solidFill>
                <a:latin typeface="Segoe Pro" panose="020B0502040504020203" pitchFamily="34" charset="0"/>
                <a:ea typeface="Sora Light" pitchFamily="34" charset="-122"/>
                <a:cs typeface="Sora Light" pitchFamily="34" charset="-120"/>
              </a:rPr>
              <a:t> com persistência garantida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758309" y="3223855"/>
            <a:ext cx="387060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1F1E1E"/>
                </a:solidFill>
                <a:latin typeface="Segoe Pro" panose="020F0502020204030204" pitchFamily="34" charset="0"/>
                <a:ea typeface="Sora Semi Bold" pitchFamily="34" charset="-122"/>
                <a:cs typeface="Sora Semi Bold" pitchFamily="34" charset="-120"/>
              </a:rPr>
              <a:t>Tabela: registo_resultados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8309" y="3796665"/>
            <a:ext cx="765679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B3535"/>
                </a:solidFill>
                <a:latin typeface="Segoe Pro" panose="020B0502040504020203" pitchFamily="34" charset="0"/>
                <a:ea typeface="Sora Light" pitchFamily="34" charset="-122"/>
                <a:cs typeface="Sora Light" pitchFamily="34" charset="-120"/>
              </a:rPr>
              <a:t>numero_sequencial, time_stamp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758309" y="4219099"/>
            <a:ext cx="765679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B3535"/>
                </a:solidFill>
                <a:latin typeface="Segoe Pro" panose="020B0502040504020203" pitchFamily="34" charset="0"/>
                <a:ea typeface="Sora Light" pitchFamily="34" charset="-122"/>
                <a:cs typeface="Sora Light" pitchFamily="34" charset="-120"/>
              </a:rPr>
              <a:t>path_nome_arquivo</a:t>
            </a:r>
            <a:endParaRPr lang="en-US" sz="1700" dirty="0"/>
          </a:p>
        </p:txBody>
      </p:sp>
      <p:sp>
        <p:nvSpPr>
          <p:cNvPr id="8" name="Text 6"/>
          <p:cNvSpPr/>
          <p:nvPr/>
        </p:nvSpPr>
        <p:spPr>
          <a:xfrm>
            <a:off x="758309" y="4641533"/>
            <a:ext cx="765679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B3535"/>
                </a:solidFill>
                <a:latin typeface="Segoe Pro" panose="020B0502040504020203" pitchFamily="34" charset="0"/>
                <a:ea typeface="Sora Light" pitchFamily="34" charset="-122"/>
                <a:cs typeface="Sora Light" pitchFamily="34" charset="-120"/>
              </a:rPr>
              <a:t>resultado (Sucesso/Insucesso)</a:t>
            </a:r>
            <a:endParaRPr lang="en-US" sz="1700" dirty="0"/>
          </a:p>
        </p:txBody>
      </p:sp>
      <p:sp>
        <p:nvSpPr>
          <p:cNvPr id="9" name="Text 7"/>
          <p:cNvSpPr/>
          <p:nvPr/>
        </p:nvSpPr>
        <p:spPr>
          <a:xfrm>
            <a:off x="758309" y="5063966"/>
            <a:ext cx="765679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B3535"/>
                </a:solidFill>
                <a:latin typeface="Segoe Pro" panose="020B0502040504020203" pitchFamily="34" charset="0"/>
                <a:ea typeface="Sora Light" pitchFamily="34" charset="-122"/>
                <a:cs typeface="Sora Light" pitchFamily="34" charset="-120"/>
              </a:rPr>
              <a:t>causa (duplicado, não suportado)</a:t>
            </a:r>
            <a:endParaRPr lang="en-US" sz="1700" dirty="0"/>
          </a:p>
        </p:txBody>
      </p:sp>
      <p:sp>
        <p:nvSpPr>
          <p:cNvPr id="10" name="Text 8"/>
          <p:cNvSpPr/>
          <p:nvPr/>
        </p:nvSpPr>
        <p:spPr>
          <a:xfrm>
            <a:off x="758309" y="5627251"/>
            <a:ext cx="3367445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1F1E1E"/>
                </a:solidFill>
                <a:latin typeface="Segoe Pro" panose="020F0502020204030204" pitchFamily="34" charset="0"/>
                <a:ea typeface="Sora Semi Bold" pitchFamily="34" charset="-122"/>
                <a:cs typeface="Sora Semi Bold" pitchFamily="34" charset="-120"/>
              </a:rPr>
              <a:t>Tabela: docs_para_ERP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758309" y="6200061"/>
            <a:ext cx="765679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B3535"/>
                </a:solidFill>
                <a:latin typeface="Segoe Pro" panose="020B0502040504020203" pitchFamily="34" charset="0"/>
                <a:ea typeface="Sora Light" pitchFamily="34" charset="-122"/>
                <a:cs typeface="Sora Light" pitchFamily="34" charset="-120"/>
              </a:rPr>
              <a:t>Dados completos da NFe</a:t>
            </a:r>
            <a:endParaRPr lang="en-US" sz="1700" dirty="0"/>
          </a:p>
        </p:txBody>
      </p:sp>
      <p:sp>
        <p:nvSpPr>
          <p:cNvPr id="12" name="Text 10"/>
          <p:cNvSpPr/>
          <p:nvPr/>
        </p:nvSpPr>
        <p:spPr>
          <a:xfrm>
            <a:off x="758309" y="6622494"/>
            <a:ext cx="765679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B3535"/>
                </a:solidFill>
                <a:latin typeface="Segoe Pro" panose="020B0502040504020203" pitchFamily="34" charset="0"/>
                <a:ea typeface="Sora Light" pitchFamily="34" charset="-122"/>
                <a:cs typeface="Sora Light" pitchFamily="34" charset="-120"/>
              </a:rPr>
              <a:t>erp_processado (Yes/No)</a:t>
            </a:r>
            <a:endParaRPr lang="en-US" sz="1700" dirty="0"/>
          </a:p>
        </p:txBody>
      </p:sp>
      <p:sp>
        <p:nvSpPr>
          <p:cNvPr id="13" name="Text 11"/>
          <p:cNvSpPr/>
          <p:nvPr/>
        </p:nvSpPr>
        <p:spPr>
          <a:xfrm>
            <a:off x="758309" y="7044928"/>
            <a:ext cx="765679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B3535"/>
                </a:solidFill>
                <a:latin typeface="Segoe Pro" panose="020B0502040504020203" pitchFamily="34" charset="0"/>
                <a:ea typeface="Sora Light" pitchFamily="34" charset="-122"/>
                <a:cs typeface="Sora Light" pitchFamily="34" charset="-120"/>
              </a:rPr>
              <a:t>Conforme legislação brasileira</a:t>
            </a:r>
            <a:endParaRPr lang="en-US" sz="1700" dirty="0"/>
          </a:p>
        </p:txBody>
      </p:sp>
      <p:sp>
        <p:nvSpPr>
          <p:cNvPr id="14" name="Shape 12"/>
          <p:cNvSpPr/>
          <p:nvPr/>
        </p:nvSpPr>
        <p:spPr>
          <a:xfrm>
            <a:off x="8951357" y="2043589"/>
            <a:ext cx="4928235" cy="1613892"/>
          </a:xfrm>
          <a:prstGeom prst="roundRect">
            <a:avLst>
              <a:gd name="adj" fmla="val 5638"/>
            </a:avLst>
          </a:prstGeom>
          <a:solidFill>
            <a:srgbClr val="F7BBC1"/>
          </a:solidFill>
          <a:ln/>
        </p:spPr>
        <p:txBody>
          <a:bodyPr/>
          <a:lstStyle/>
          <a:p>
            <a:endParaRPr lang="pt-PT"/>
          </a:p>
        </p:txBody>
      </p:sp>
      <p:pic>
        <p:nvPicPr>
          <p:cNvPr id="1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7932" y="2368510"/>
            <a:ext cx="270748" cy="216575"/>
          </a:xfrm>
          <a:prstGeom prst="rect">
            <a:avLst/>
          </a:prstGeom>
        </p:spPr>
      </p:pic>
      <p:sp>
        <p:nvSpPr>
          <p:cNvPr id="16" name="Text 13"/>
          <p:cNvSpPr/>
          <p:nvPr/>
        </p:nvSpPr>
        <p:spPr>
          <a:xfrm>
            <a:off x="9655254" y="2314218"/>
            <a:ext cx="4007763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000000"/>
                </a:solidFill>
                <a:latin typeface="Segoe Pro" panose="020B0502040504020203" pitchFamily="34" charset="0"/>
                <a:ea typeface="Sora Light" pitchFamily="34" charset="-122"/>
                <a:cs typeface="Sora Light" pitchFamily="34" charset="-120"/>
              </a:rPr>
              <a:t>PostgreSQL</a:t>
            </a:r>
            <a:r>
              <a:rPr lang="en-US" sz="1700" dirty="0">
                <a:solidFill>
                  <a:srgbClr val="000000"/>
                </a:solidFill>
                <a:latin typeface="Segoe Pro" panose="020B0502040504020203" pitchFamily="34" charset="0"/>
                <a:ea typeface="Sora Light" pitchFamily="34" charset="-122"/>
                <a:cs typeface="Sora Light" pitchFamily="34" charset="-120"/>
              </a:rPr>
              <a:t> disponível para ambientes de produção com persistência total no Railway</a:t>
            </a:r>
            <a:endParaRPr lang="en-US" sz="17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28650" y="493990"/>
            <a:ext cx="5924550" cy="5907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50"/>
              </a:lnSpc>
              <a:buNone/>
            </a:pPr>
            <a:r>
              <a:rPr lang="en-US" sz="3700" dirty="0">
                <a:solidFill>
                  <a:srgbClr val="1F1E1E"/>
                </a:solidFill>
                <a:latin typeface="Segoe Pro" panose="020F0502020204030204" pitchFamily="34" charset="0"/>
                <a:ea typeface="Sora Semi Bold" pitchFamily="34" charset="-122"/>
                <a:cs typeface="Sora Semi Bold" pitchFamily="34" charset="-120"/>
              </a:rPr>
              <a:t>Fluxo de Processamento</a:t>
            </a:r>
            <a:endParaRPr lang="en-US" sz="3700" dirty="0"/>
          </a:p>
        </p:txBody>
      </p:sp>
      <p:sp>
        <p:nvSpPr>
          <p:cNvPr id="3" name="Shape 1"/>
          <p:cNvSpPr/>
          <p:nvPr/>
        </p:nvSpPr>
        <p:spPr>
          <a:xfrm>
            <a:off x="7303770" y="1443990"/>
            <a:ext cx="22860" cy="6291977"/>
          </a:xfrm>
          <a:prstGeom prst="roundRect">
            <a:avLst>
              <a:gd name="adj" fmla="val 330036"/>
            </a:avLst>
          </a:prstGeom>
          <a:solidFill>
            <a:srgbClr val="DFB8BC"/>
          </a:solidFill>
          <a:ln/>
        </p:spPr>
        <p:txBody>
          <a:bodyPr/>
          <a:lstStyle/>
          <a:p>
            <a:endParaRPr lang="pt-PT"/>
          </a:p>
        </p:txBody>
      </p:sp>
      <p:sp>
        <p:nvSpPr>
          <p:cNvPr id="4" name="Shape 2"/>
          <p:cNvSpPr/>
          <p:nvPr/>
        </p:nvSpPr>
        <p:spPr>
          <a:xfrm>
            <a:off x="6597134" y="1634609"/>
            <a:ext cx="538877" cy="22860"/>
          </a:xfrm>
          <a:prstGeom prst="roundRect">
            <a:avLst>
              <a:gd name="adj" fmla="val 330036"/>
            </a:avLst>
          </a:prstGeom>
          <a:solidFill>
            <a:srgbClr val="DFB8BC"/>
          </a:solidFill>
          <a:ln/>
        </p:spPr>
        <p:txBody>
          <a:bodyPr/>
          <a:lstStyle/>
          <a:p>
            <a:endParaRPr lang="pt-PT"/>
          </a:p>
        </p:txBody>
      </p:sp>
      <p:sp>
        <p:nvSpPr>
          <p:cNvPr id="5" name="Shape 3"/>
          <p:cNvSpPr/>
          <p:nvPr/>
        </p:nvSpPr>
        <p:spPr>
          <a:xfrm>
            <a:off x="7113151" y="1443990"/>
            <a:ext cx="404098" cy="404098"/>
          </a:xfrm>
          <a:prstGeom prst="roundRect">
            <a:avLst>
              <a:gd name="adj" fmla="val 18670"/>
            </a:avLst>
          </a:prstGeom>
          <a:solidFill>
            <a:srgbClr val="F9D2D6"/>
          </a:solidFill>
          <a:ln w="7620">
            <a:solidFill>
              <a:srgbClr val="DFB8BC"/>
            </a:solidFill>
            <a:prstDash val="solid"/>
          </a:ln>
        </p:spPr>
        <p:txBody>
          <a:bodyPr/>
          <a:lstStyle/>
          <a:p>
            <a:endParaRPr lang="pt-PT"/>
          </a:p>
        </p:txBody>
      </p:sp>
      <p:sp>
        <p:nvSpPr>
          <p:cNvPr id="6" name="Text 4"/>
          <p:cNvSpPr/>
          <p:nvPr/>
        </p:nvSpPr>
        <p:spPr>
          <a:xfrm>
            <a:off x="7173397" y="1468815"/>
            <a:ext cx="283607" cy="3544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dirty="0">
                <a:solidFill>
                  <a:srgbClr val="3B3535"/>
                </a:solidFill>
                <a:ea typeface="Sora Semi Bold" pitchFamily="34" charset="-122"/>
                <a:cs typeface="Sora Semi Bold" pitchFamily="34" charset="-120"/>
              </a:rPr>
              <a:t>1</a:t>
            </a:r>
            <a:endParaRPr lang="en-US" dirty="0"/>
          </a:p>
        </p:txBody>
      </p:sp>
      <p:sp>
        <p:nvSpPr>
          <p:cNvPr id="7" name="Text 5"/>
          <p:cNvSpPr/>
          <p:nvPr/>
        </p:nvSpPr>
        <p:spPr>
          <a:xfrm>
            <a:off x="4053602" y="1505664"/>
            <a:ext cx="2363510" cy="2953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300"/>
              </a:lnSpc>
              <a:buNone/>
            </a:pPr>
            <a:r>
              <a:rPr lang="en-US" dirty="0">
                <a:solidFill>
                  <a:srgbClr val="3B3535"/>
                </a:solidFill>
                <a:ea typeface="Sora Semi Bold" pitchFamily="34" charset="-122"/>
                <a:cs typeface="Sora Semi Bold" pitchFamily="34" charset="-120"/>
              </a:rPr>
              <a:t>Upload</a:t>
            </a:r>
            <a:endParaRPr lang="en-US" dirty="0"/>
          </a:p>
        </p:txBody>
      </p:sp>
      <p:sp>
        <p:nvSpPr>
          <p:cNvPr id="8" name="Text 6"/>
          <p:cNvSpPr/>
          <p:nvPr/>
        </p:nvSpPr>
        <p:spPr>
          <a:xfrm>
            <a:off x="628650" y="1908810"/>
            <a:ext cx="5788462" cy="2874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250"/>
              </a:lnSpc>
              <a:buNone/>
            </a:pPr>
            <a:r>
              <a:rPr lang="en-US" dirty="0">
                <a:solidFill>
                  <a:srgbClr val="3B3535"/>
                </a:solidFill>
                <a:ea typeface="Sora Light" pitchFamily="34" charset="-122"/>
                <a:cs typeface="Sora Light" pitchFamily="34" charset="-120"/>
              </a:rPr>
              <a:t>Usuário carrega arquivos XML NFe (individual ou ZIP)</a:t>
            </a:r>
            <a:endParaRPr lang="en-US" dirty="0"/>
          </a:p>
        </p:txBody>
      </p:sp>
      <p:sp>
        <p:nvSpPr>
          <p:cNvPr id="9" name="Shape 7"/>
          <p:cNvSpPr/>
          <p:nvPr/>
        </p:nvSpPr>
        <p:spPr>
          <a:xfrm>
            <a:off x="7494389" y="2712244"/>
            <a:ext cx="538877" cy="22860"/>
          </a:xfrm>
          <a:prstGeom prst="roundRect">
            <a:avLst>
              <a:gd name="adj" fmla="val 330036"/>
            </a:avLst>
          </a:prstGeom>
          <a:solidFill>
            <a:srgbClr val="DFB8BC"/>
          </a:solidFill>
          <a:ln/>
        </p:spPr>
        <p:txBody>
          <a:bodyPr/>
          <a:lstStyle/>
          <a:p>
            <a:endParaRPr lang="pt-PT"/>
          </a:p>
        </p:txBody>
      </p:sp>
      <p:sp>
        <p:nvSpPr>
          <p:cNvPr id="10" name="Shape 8"/>
          <p:cNvSpPr/>
          <p:nvPr/>
        </p:nvSpPr>
        <p:spPr>
          <a:xfrm>
            <a:off x="7113151" y="2521625"/>
            <a:ext cx="404098" cy="404098"/>
          </a:xfrm>
          <a:prstGeom prst="roundRect">
            <a:avLst>
              <a:gd name="adj" fmla="val 18670"/>
            </a:avLst>
          </a:prstGeom>
          <a:solidFill>
            <a:srgbClr val="F9D2D6"/>
          </a:solidFill>
          <a:ln w="7620">
            <a:solidFill>
              <a:srgbClr val="DFB8BC"/>
            </a:solidFill>
            <a:prstDash val="solid"/>
          </a:ln>
        </p:spPr>
        <p:txBody>
          <a:bodyPr/>
          <a:lstStyle/>
          <a:p>
            <a:endParaRPr lang="pt-PT"/>
          </a:p>
        </p:txBody>
      </p:sp>
      <p:sp>
        <p:nvSpPr>
          <p:cNvPr id="11" name="Text 9"/>
          <p:cNvSpPr/>
          <p:nvPr/>
        </p:nvSpPr>
        <p:spPr>
          <a:xfrm>
            <a:off x="7173397" y="2546449"/>
            <a:ext cx="283607" cy="3544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dirty="0">
                <a:solidFill>
                  <a:srgbClr val="3B3535"/>
                </a:solidFill>
                <a:ea typeface="Sora Semi Bold" pitchFamily="34" charset="-122"/>
                <a:cs typeface="Sora Semi Bold" pitchFamily="34" charset="-120"/>
              </a:rPr>
              <a:t>2</a:t>
            </a:r>
            <a:endParaRPr lang="en-US" dirty="0"/>
          </a:p>
        </p:txBody>
      </p:sp>
      <p:sp>
        <p:nvSpPr>
          <p:cNvPr id="12" name="Text 10"/>
          <p:cNvSpPr/>
          <p:nvPr/>
        </p:nvSpPr>
        <p:spPr>
          <a:xfrm>
            <a:off x="8213288" y="2583299"/>
            <a:ext cx="2363510" cy="2953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dirty="0">
                <a:solidFill>
                  <a:srgbClr val="3B3535"/>
                </a:solidFill>
                <a:ea typeface="Sora Semi Bold" pitchFamily="34" charset="-122"/>
                <a:cs typeface="Sora Semi Bold" pitchFamily="34" charset="-120"/>
              </a:rPr>
              <a:t>Validação</a:t>
            </a:r>
            <a:endParaRPr lang="en-US" dirty="0"/>
          </a:p>
        </p:txBody>
      </p:sp>
      <p:sp>
        <p:nvSpPr>
          <p:cNvPr id="13" name="Text 11"/>
          <p:cNvSpPr/>
          <p:nvPr/>
        </p:nvSpPr>
        <p:spPr>
          <a:xfrm>
            <a:off x="8213288" y="2986445"/>
            <a:ext cx="5788462" cy="2874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3B3535"/>
                </a:solidFill>
                <a:latin typeface="Segoe Pro" panose="020B0502040504020203" pitchFamily="34" charset="0"/>
                <a:ea typeface="Sora Light" pitchFamily="34" charset="-122"/>
                <a:cs typeface="Sora Light" pitchFamily="34" charset="-120"/>
              </a:rPr>
              <a:t>Agente especializado verifica formato e conteúdo</a:t>
            </a:r>
            <a:endParaRPr lang="en-US" sz="1400" dirty="0"/>
          </a:p>
        </p:txBody>
      </p:sp>
      <p:sp>
        <p:nvSpPr>
          <p:cNvPr id="14" name="Shape 12"/>
          <p:cNvSpPr/>
          <p:nvPr/>
        </p:nvSpPr>
        <p:spPr>
          <a:xfrm>
            <a:off x="6597134" y="3641169"/>
            <a:ext cx="538877" cy="22860"/>
          </a:xfrm>
          <a:prstGeom prst="roundRect">
            <a:avLst>
              <a:gd name="adj" fmla="val 330036"/>
            </a:avLst>
          </a:prstGeom>
          <a:solidFill>
            <a:srgbClr val="DFB8BC"/>
          </a:solidFill>
          <a:ln/>
        </p:spPr>
        <p:txBody>
          <a:bodyPr/>
          <a:lstStyle/>
          <a:p>
            <a:endParaRPr lang="pt-PT"/>
          </a:p>
        </p:txBody>
      </p:sp>
      <p:sp>
        <p:nvSpPr>
          <p:cNvPr id="15" name="Shape 13"/>
          <p:cNvSpPr/>
          <p:nvPr/>
        </p:nvSpPr>
        <p:spPr>
          <a:xfrm>
            <a:off x="7113151" y="3450550"/>
            <a:ext cx="404098" cy="404098"/>
          </a:xfrm>
          <a:prstGeom prst="roundRect">
            <a:avLst>
              <a:gd name="adj" fmla="val 18670"/>
            </a:avLst>
          </a:prstGeom>
          <a:solidFill>
            <a:srgbClr val="F9D2D6"/>
          </a:solidFill>
          <a:ln w="7620">
            <a:solidFill>
              <a:srgbClr val="DFB8BC"/>
            </a:solidFill>
            <a:prstDash val="solid"/>
          </a:ln>
        </p:spPr>
        <p:txBody>
          <a:bodyPr/>
          <a:lstStyle/>
          <a:p>
            <a:endParaRPr lang="pt-PT"/>
          </a:p>
        </p:txBody>
      </p:sp>
      <p:sp>
        <p:nvSpPr>
          <p:cNvPr id="16" name="Text 14"/>
          <p:cNvSpPr/>
          <p:nvPr/>
        </p:nvSpPr>
        <p:spPr>
          <a:xfrm>
            <a:off x="7173397" y="3475375"/>
            <a:ext cx="283607" cy="3544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dirty="0">
                <a:solidFill>
                  <a:srgbClr val="3B3535"/>
                </a:solidFill>
                <a:ea typeface="Sora Semi Bold" pitchFamily="34" charset="-122"/>
                <a:cs typeface="Sora Semi Bold" pitchFamily="34" charset="-120"/>
              </a:rPr>
              <a:t>3</a:t>
            </a:r>
            <a:endParaRPr lang="en-US" dirty="0"/>
          </a:p>
        </p:txBody>
      </p:sp>
      <p:sp>
        <p:nvSpPr>
          <p:cNvPr id="17" name="Text 15"/>
          <p:cNvSpPr/>
          <p:nvPr/>
        </p:nvSpPr>
        <p:spPr>
          <a:xfrm>
            <a:off x="4053602" y="3512225"/>
            <a:ext cx="2363510" cy="2953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300"/>
              </a:lnSpc>
              <a:buNone/>
            </a:pPr>
            <a:r>
              <a:rPr lang="en-US" dirty="0">
                <a:solidFill>
                  <a:srgbClr val="3B3535"/>
                </a:solidFill>
                <a:ea typeface="Sora Semi Bold" pitchFamily="34" charset="-122"/>
                <a:cs typeface="Sora Semi Bold" pitchFamily="34" charset="-120"/>
              </a:rPr>
              <a:t>Extração</a:t>
            </a:r>
            <a:endParaRPr lang="en-US" dirty="0"/>
          </a:p>
        </p:txBody>
      </p:sp>
      <p:sp>
        <p:nvSpPr>
          <p:cNvPr id="18" name="Text 16"/>
          <p:cNvSpPr/>
          <p:nvPr/>
        </p:nvSpPr>
        <p:spPr>
          <a:xfrm>
            <a:off x="628650" y="3915370"/>
            <a:ext cx="5788462" cy="2874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250"/>
              </a:lnSpc>
              <a:buNone/>
            </a:pPr>
            <a:r>
              <a:rPr lang="en-US" dirty="0">
                <a:solidFill>
                  <a:srgbClr val="3B3535"/>
                </a:solidFill>
                <a:ea typeface="Sora Light" pitchFamily="34" charset="-122"/>
                <a:cs typeface="Sora Light" pitchFamily="34" charset="-120"/>
              </a:rPr>
              <a:t>Dados fiscais extraídos: emitente, destinatário, itens, impostos</a:t>
            </a:r>
            <a:endParaRPr lang="en-US" dirty="0"/>
          </a:p>
        </p:txBody>
      </p:sp>
      <p:sp>
        <p:nvSpPr>
          <p:cNvPr id="19" name="Shape 17"/>
          <p:cNvSpPr/>
          <p:nvPr/>
        </p:nvSpPr>
        <p:spPr>
          <a:xfrm>
            <a:off x="7494389" y="4570095"/>
            <a:ext cx="538877" cy="22860"/>
          </a:xfrm>
          <a:prstGeom prst="roundRect">
            <a:avLst>
              <a:gd name="adj" fmla="val 330036"/>
            </a:avLst>
          </a:prstGeom>
          <a:solidFill>
            <a:srgbClr val="DFB8BC"/>
          </a:solidFill>
          <a:ln/>
        </p:spPr>
        <p:txBody>
          <a:bodyPr/>
          <a:lstStyle/>
          <a:p>
            <a:endParaRPr lang="pt-PT"/>
          </a:p>
        </p:txBody>
      </p:sp>
      <p:sp>
        <p:nvSpPr>
          <p:cNvPr id="20" name="Shape 18"/>
          <p:cNvSpPr/>
          <p:nvPr/>
        </p:nvSpPr>
        <p:spPr>
          <a:xfrm>
            <a:off x="7113151" y="4379476"/>
            <a:ext cx="404098" cy="404098"/>
          </a:xfrm>
          <a:prstGeom prst="roundRect">
            <a:avLst>
              <a:gd name="adj" fmla="val 18670"/>
            </a:avLst>
          </a:prstGeom>
          <a:solidFill>
            <a:srgbClr val="F9D2D6"/>
          </a:solidFill>
          <a:ln w="7620">
            <a:solidFill>
              <a:srgbClr val="DFB8BC"/>
            </a:solidFill>
            <a:prstDash val="solid"/>
          </a:ln>
        </p:spPr>
        <p:txBody>
          <a:bodyPr/>
          <a:lstStyle/>
          <a:p>
            <a:endParaRPr lang="pt-PT"/>
          </a:p>
        </p:txBody>
      </p:sp>
      <p:sp>
        <p:nvSpPr>
          <p:cNvPr id="21" name="Text 19"/>
          <p:cNvSpPr/>
          <p:nvPr/>
        </p:nvSpPr>
        <p:spPr>
          <a:xfrm>
            <a:off x="7173397" y="4404300"/>
            <a:ext cx="283607" cy="3544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dirty="0">
                <a:solidFill>
                  <a:srgbClr val="3B3535"/>
                </a:solidFill>
                <a:ea typeface="Sora Semi Bold" pitchFamily="34" charset="-122"/>
                <a:cs typeface="Sora Semi Bold" pitchFamily="34" charset="-120"/>
              </a:rPr>
              <a:t>4</a:t>
            </a:r>
            <a:endParaRPr lang="en-US" dirty="0"/>
          </a:p>
        </p:txBody>
      </p:sp>
      <p:sp>
        <p:nvSpPr>
          <p:cNvPr id="22" name="Text 20"/>
          <p:cNvSpPr/>
          <p:nvPr/>
        </p:nvSpPr>
        <p:spPr>
          <a:xfrm>
            <a:off x="8213288" y="4441150"/>
            <a:ext cx="2363510" cy="2953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dirty="0">
                <a:solidFill>
                  <a:srgbClr val="3B3535"/>
                </a:solidFill>
                <a:ea typeface="Sora Semi Bold" pitchFamily="34" charset="-122"/>
                <a:cs typeface="Sora Semi Bold" pitchFamily="34" charset="-120"/>
              </a:rPr>
              <a:t>Registro BD</a:t>
            </a:r>
            <a:endParaRPr lang="en-US" dirty="0"/>
          </a:p>
        </p:txBody>
      </p:sp>
      <p:sp>
        <p:nvSpPr>
          <p:cNvPr id="23" name="Text 21"/>
          <p:cNvSpPr/>
          <p:nvPr/>
        </p:nvSpPr>
        <p:spPr>
          <a:xfrm>
            <a:off x="8213288" y="4844296"/>
            <a:ext cx="5788462" cy="2874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3B3535"/>
                </a:solidFill>
                <a:latin typeface="Segoe Pro" panose="020B0502040504020203" pitchFamily="34" charset="0"/>
                <a:ea typeface="Sora Light" pitchFamily="34" charset="-122"/>
                <a:cs typeface="Sora Light" pitchFamily="34" charset="-120"/>
              </a:rPr>
              <a:t>Armazenamento em docs_para_ERP se válido</a:t>
            </a:r>
            <a:endParaRPr lang="en-US" sz="1400" dirty="0"/>
          </a:p>
        </p:txBody>
      </p:sp>
      <p:sp>
        <p:nvSpPr>
          <p:cNvPr id="24" name="Shape 22"/>
          <p:cNvSpPr/>
          <p:nvPr/>
        </p:nvSpPr>
        <p:spPr>
          <a:xfrm>
            <a:off x="6597134" y="5499021"/>
            <a:ext cx="538877" cy="22860"/>
          </a:xfrm>
          <a:prstGeom prst="roundRect">
            <a:avLst>
              <a:gd name="adj" fmla="val 330036"/>
            </a:avLst>
          </a:prstGeom>
          <a:solidFill>
            <a:srgbClr val="DFB8BC"/>
          </a:solidFill>
          <a:ln/>
        </p:spPr>
        <p:txBody>
          <a:bodyPr/>
          <a:lstStyle/>
          <a:p>
            <a:endParaRPr lang="pt-PT"/>
          </a:p>
        </p:txBody>
      </p:sp>
      <p:sp>
        <p:nvSpPr>
          <p:cNvPr id="25" name="Shape 23"/>
          <p:cNvSpPr/>
          <p:nvPr/>
        </p:nvSpPr>
        <p:spPr>
          <a:xfrm>
            <a:off x="7113151" y="5308402"/>
            <a:ext cx="404098" cy="404098"/>
          </a:xfrm>
          <a:prstGeom prst="roundRect">
            <a:avLst>
              <a:gd name="adj" fmla="val 18670"/>
            </a:avLst>
          </a:prstGeom>
          <a:solidFill>
            <a:srgbClr val="F9D2D6"/>
          </a:solidFill>
          <a:ln w="7620">
            <a:solidFill>
              <a:srgbClr val="DFB8BC"/>
            </a:solidFill>
            <a:prstDash val="solid"/>
          </a:ln>
        </p:spPr>
        <p:txBody>
          <a:bodyPr/>
          <a:lstStyle/>
          <a:p>
            <a:endParaRPr lang="pt-PT"/>
          </a:p>
        </p:txBody>
      </p:sp>
      <p:sp>
        <p:nvSpPr>
          <p:cNvPr id="26" name="Text 24"/>
          <p:cNvSpPr/>
          <p:nvPr/>
        </p:nvSpPr>
        <p:spPr>
          <a:xfrm>
            <a:off x="7173397" y="5333226"/>
            <a:ext cx="283607" cy="3544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dirty="0">
                <a:solidFill>
                  <a:srgbClr val="3B3535"/>
                </a:solidFill>
                <a:ea typeface="Sora Semi Bold" pitchFamily="34" charset="-122"/>
                <a:cs typeface="Sora Semi Bold" pitchFamily="34" charset="-120"/>
              </a:rPr>
              <a:t>5</a:t>
            </a:r>
            <a:endParaRPr lang="en-US" dirty="0"/>
          </a:p>
        </p:txBody>
      </p:sp>
      <p:sp>
        <p:nvSpPr>
          <p:cNvPr id="27" name="Text 25"/>
          <p:cNvSpPr/>
          <p:nvPr/>
        </p:nvSpPr>
        <p:spPr>
          <a:xfrm>
            <a:off x="4053602" y="5370076"/>
            <a:ext cx="2363510" cy="2953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300"/>
              </a:lnSpc>
              <a:buNone/>
            </a:pPr>
            <a:r>
              <a:rPr lang="en-US" dirty="0">
                <a:solidFill>
                  <a:srgbClr val="3B3535"/>
                </a:solidFill>
                <a:ea typeface="Sora Semi Bold" pitchFamily="34" charset="-122"/>
                <a:cs typeface="Sora Semi Bold" pitchFamily="34" charset="-120"/>
              </a:rPr>
              <a:t>Auditoria</a:t>
            </a:r>
            <a:endParaRPr lang="en-US" dirty="0"/>
          </a:p>
        </p:txBody>
      </p:sp>
      <p:sp>
        <p:nvSpPr>
          <p:cNvPr id="28" name="Text 26"/>
          <p:cNvSpPr/>
          <p:nvPr/>
        </p:nvSpPr>
        <p:spPr>
          <a:xfrm>
            <a:off x="628650" y="5773222"/>
            <a:ext cx="5788462" cy="2874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250"/>
              </a:lnSpc>
              <a:buNone/>
            </a:pPr>
            <a:r>
              <a:rPr lang="en-US" dirty="0">
                <a:solidFill>
                  <a:srgbClr val="3B3535"/>
                </a:solidFill>
                <a:ea typeface="Sora Light" pitchFamily="34" charset="-122"/>
                <a:cs typeface="Sora Light" pitchFamily="34" charset="-120"/>
              </a:rPr>
              <a:t>Verificação de duplicados e inconsistências</a:t>
            </a:r>
            <a:endParaRPr lang="en-US" dirty="0"/>
          </a:p>
        </p:txBody>
      </p:sp>
      <p:sp>
        <p:nvSpPr>
          <p:cNvPr id="29" name="Shape 27"/>
          <p:cNvSpPr/>
          <p:nvPr/>
        </p:nvSpPr>
        <p:spPr>
          <a:xfrm>
            <a:off x="7494389" y="6427946"/>
            <a:ext cx="538877" cy="22860"/>
          </a:xfrm>
          <a:prstGeom prst="roundRect">
            <a:avLst>
              <a:gd name="adj" fmla="val 330036"/>
            </a:avLst>
          </a:prstGeom>
          <a:solidFill>
            <a:srgbClr val="DFB8BC"/>
          </a:solidFill>
          <a:ln/>
        </p:spPr>
        <p:txBody>
          <a:bodyPr/>
          <a:lstStyle/>
          <a:p>
            <a:endParaRPr lang="pt-PT"/>
          </a:p>
        </p:txBody>
      </p:sp>
      <p:sp>
        <p:nvSpPr>
          <p:cNvPr id="30" name="Shape 28"/>
          <p:cNvSpPr/>
          <p:nvPr/>
        </p:nvSpPr>
        <p:spPr>
          <a:xfrm>
            <a:off x="7113151" y="6237327"/>
            <a:ext cx="404098" cy="404098"/>
          </a:xfrm>
          <a:prstGeom prst="roundRect">
            <a:avLst>
              <a:gd name="adj" fmla="val 18670"/>
            </a:avLst>
          </a:prstGeom>
          <a:solidFill>
            <a:srgbClr val="F9D2D6"/>
          </a:solidFill>
          <a:ln w="7620">
            <a:solidFill>
              <a:srgbClr val="DFB8BC"/>
            </a:solidFill>
            <a:prstDash val="solid"/>
          </a:ln>
        </p:spPr>
        <p:txBody>
          <a:bodyPr/>
          <a:lstStyle/>
          <a:p>
            <a:endParaRPr lang="pt-PT"/>
          </a:p>
        </p:txBody>
      </p:sp>
      <p:sp>
        <p:nvSpPr>
          <p:cNvPr id="31" name="Text 29"/>
          <p:cNvSpPr/>
          <p:nvPr/>
        </p:nvSpPr>
        <p:spPr>
          <a:xfrm>
            <a:off x="7173397" y="6262152"/>
            <a:ext cx="283607" cy="3544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dirty="0">
                <a:solidFill>
                  <a:srgbClr val="3B3535"/>
                </a:solidFill>
                <a:ea typeface="Sora Semi Bold" pitchFamily="34" charset="-122"/>
                <a:cs typeface="Sora Semi Bold" pitchFamily="34" charset="-120"/>
              </a:rPr>
              <a:t>6</a:t>
            </a:r>
            <a:endParaRPr lang="en-US" dirty="0"/>
          </a:p>
        </p:txBody>
      </p:sp>
      <p:sp>
        <p:nvSpPr>
          <p:cNvPr id="32" name="Text 30"/>
          <p:cNvSpPr/>
          <p:nvPr/>
        </p:nvSpPr>
        <p:spPr>
          <a:xfrm>
            <a:off x="8213288" y="6299002"/>
            <a:ext cx="2363510" cy="2953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dirty="0">
                <a:solidFill>
                  <a:srgbClr val="3B3535"/>
                </a:solidFill>
                <a:ea typeface="Sora Semi Bold" pitchFamily="34" charset="-122"/>
                <a:cs typeface="Sora Semi Bold" pitchFamily="34" charset="-120"/>
              </a:rPr>
              <a:t>Relatórios</a:t>
            </a:r>
            <a:endParaRPr lang="en-US" dirty="0"/>
          </a:p>
        </p:txBody>
      </p:sp>
      <p:sp>
        <p:nvSpPr>
          <p:cNvPr id="33" name="Text 31"/>
          <p:cNvSpPr/>
          <p:nvPr/>
        </p:nvSpPr>
        <p:spPr>
          <a:xfrm>
            <a:off x="8213288" y="6702147"/>
            <a:ext cx="5788462" cy="2874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3B3535"/>
                </a:solidFill>
                <a:latin typeface="Segoe Pro" panose="020B0502040504020203" pitchFamily="34" charset="0"/>
                <a:ea typeface="Sora Light" pitchFamily="34" charset="-122"/>
                <a:cs typeface="Sora Light" pitchFamily="34" charset="-120"/>
              </a:rPr>
              <a:t>Estatísticas e consultas disponíveis ao usuário</a:t>
            </a:r>
            <a:endParaRPr lang="en-US" sz="14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71870" y="527923"/>
            <a:ext cx="6029920" cy="6313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950" dirty="0">
                <a:solidFill>
                  <a:srgbClr val="1F1E1E"/>
                </a:solidFill>
                <a:latin typeface="Segoe Pro" panose="020F0502020204030204" pitchFamily="34" charset="0"/>
                <a:ea typeface="Sora Semi Bold" pitchFamily="34" charset="-122"/>
                <a:cs typeface="Sora Semi Bold" pitchFamily="34" charset="-120"/>
              </a:rPr>
              <a:t>Exemplos de Consultas</a:t>
            </a:r>
            <a:endParaRPr lang="en-US" sz="3950" dirty="0"/>
          </a:p>
        </p:txBody>
      </p:sp>
      <p:sp>
        <p:nvSpPr>
          <p:cNvPr id="3" name="Shape 1"/>
          <p:cNvSpPr/>
          <p:nvPr/>
        </p:nvSpPr>
        <p:spPr>
          <a:xfrm>
            <a:off x="671870" y="1831062"/>
            <a:ext cx="6547366" cy="1739741"/>
          </a:xfrm>
          <a:prstGeom prst="roundRect">
            <a:avLst>
              <a:gd name="adj" fmla="val 6307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pt-PT"/>
          </a:p>
        </p:txBody>
      </p:sp>
      <p:sp>
        <p:nvSpPr>
          <p:cNvPr id="4" name="Shape 2"/>
          <p:cNvSpPr/>
          <p:nvPr/>
        </p:nvSpPr>
        <p:spPr>
          <a:xfrm>
            <a:off x="671870" y="1808202"/>
            <a:ext cx="6547366" cy="91440"/>
          </a:xfrm>
          <a:prstGeom prst="roundRect">
            <a:avLst>
              <a:gd name="adj" fmla="val 88181"/>
            </a:avLst>
          </a:prstGeom>
          <a:solidFill>
            <a:srgbClr val="DA1B2E"/>
          </a:solidFill>
          <a:ln/>
        </p:spPr>
        <p:txBody>
          <a:bodyPr/>
          <a:lstStyle/>
          <a:p>
            <a:endParaRPr lang="pt-PT"/>
          </a:p>
        </p:txBody>
      </p:sp>
      <p:sp>
        <p:nvSpPr>
          <p:cNvPr id="5" name="Shape 3"/>
          <p:cNvSpPr/>
          <p:nvPr/>
        </p:nvSpPr>
        <p:spPr>
          <a:xfrm>
            <a:off x="3657540" y="1543169"/>
            <a:ext cx="575905" cy="575905"/>
          </a:xfrm>
          <a:prstGeom prst="roundRect">
            <a:avLst>
              <a:gd name="adj" fmla="val 158776"/>
            </a:avLst>
          </a:prstGeom>
          <a:solidFill>
            <a:srgbClr val="DA1B2E"/>
          </a:solidFill>
          <a:ln/>
        </p:spPr>
        <p:txBody>
          <a:bodyPr/>
          <a:lstStyle/>
          <a:p>
            <a:endParaRPr lang="pt-PT"/>
          </a:p>
        </p:txBody>
      </p:sp>
      <p:sp>
        <p:nvSpPr>
          <p:cNvPr id="6" name="Text 4"/>
          <p:cNvSpPr/>
          <p:nvPr/>
        </p:nvSpPr>
        <p:spPr>
          <a:xfrm>
            <a:off x="3830300" y="1687116"/>
            <a:ext cx="230267" cy="287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dirty="0">
                <a:solidFill>
                  <a:srgbClr val="FFFFFF"/>
                </a:solidFill>
                <a:ea typeface="Sora Semi Bold" pitchFamily="34" charset="-122"/>
                <a:cs typeface="Sora Semi Bold" pitchFamily="34" charset="-120"/>
              </a:rPr>
              <a:t>1</a:t>
            </a:r>
            <a:endParaRPr lang="en-US" dirty="0"/>
          </a:p>
        </p:txBody>
      </p:sp>
      <p:sp>
        <p:nvSpPr>
          <p:cNvPr id="7" name="Text 5"/>
          <p:cNvSpPr/>
          <p:nvPr/>
        </p:nvSpPr>
        <p:spPr>
          <a:xfrm>
            <a:off x="886658" y="2311003"/>
            <a:ext cx="2526030" cy="3157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dirty="0">
                <a:solidFill>
                  <a:srgbClr val="3B3535"/>
                </a:solidFill>
                <a:ea typeface="Sora Semi Bold" pitchFamily="34" charset="-122"/>
                <a:cs typeface="Sora Semi Bold" pitchFamily="34" charset="-120"/>
              </a:rPr>
              <a:t>Contagem</a:t>
            </a:r>
            <a:endParaRPr lang="en-US" dirty="0"/>
          </a:p>
        </p:txBody>
      </p:sp>
      <p:sp>
        <p:nvSpPr>
          <p:cNvPr id="8" name="Text 6"/>
          <p:cNvSpPr/>
          <p:nvPr/>
        </p:nvSpPr>
        <p:spPr>
          <a:xfrm>
            <a:off x="886658" y="2741890"/>
            <a:ext cx="6117788" cy="6141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dirty="0">
                <a:solidFill>
                  <a:srgbClr val="3B3535"/>
                </a:solidFill>
                <a:ea typeface="Sora Light" pitchFamily="34" charset="-122"/>
                <a:cs typeface="Sora Light" pitchFamily="34" charset="-120"/>
              </a:rPr>
              <a:t>Quantas notas fiscais? Quantos itens por nota (média/mediana)?</a:t>
            </a:r>
            <a:endParaRPr lang="en-US" dirty="0"/>
          </a:p>
        </p:txBody>
      </p:sp>
      <p:sp>
        <p:nvSpPr>
          <p:cNvPr id="9" name="Shape 7"/>
          <p:cNvSpPr/>
          <p:nvPr/>
        </p:nvSpPr>
        <p:spPr>
          <a:xfrm>
            <a:off x="7411164" y="1831062"/>
            <a:ext cx="6547366" cy="1739741"/>
          </a:xfrm>
          <a:prstGeom prst="roundRect">
            <a:avLst>
              <a:gd name="adj" fmla="val 6307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pt-PT"/>
          </a:p>
        </p:txBody>
      </p:sp>
      <p:sp>
        <p:nvSpPr>
          <p:cNvPr id="10" name="Shape 8"/>
          <p:cNvSpPr/>
          <p:nvPr/>
        </p:nvSpPr>
        <p:spPr>
          <a:xfrm>
            <a:off x="7411164" y="1808202"/>
            <a:ext cx="6547366" cy="91440"/>
          </a:xfrm>
          <a:prstGeom prst="roundRect">
            <a:avLst>
              <a:gd name="adj" fmla="val 88181"/>
            </a:avLst>
          </a:prstGeom>
          <a:solidFill>
            <a:srgbClr val="DA1B2E"/>
          </a:solidFill>
          <a:ln/>
        </p:spPr>
        <p:txBody>
          <a:bodyPr/>
          <a:lstStyle/>
          <a:p>
            <a:endParaRPr lang="pt-PT"/>
          </a:p>
        </p:txBody>
      </p:sp>
      <p:sp>
        <p:nvSpPr>
          <p:cNvPr id="11" name="Shape 9"/>
          <p:cNvSpPr/>
          <p:nvPr/>
        </p:nvSpPr>
        <p:spPr>
          <a:xfrm>
            <a:off x="10396835" y="1543169"/>
            <a:ext cx="575905" cy="575905"/>
          </a:xfrm>
          <a:prstGeom prst="roundRect">
            <a:avLst>
              <a:gd name="adj" fmla="val 158776"/>
            </a:avLst>
          </a:prstGeom>
          <a:solidFill>
            <a:srgbClr val="DA1B2E"/>
          </a:solidFill>
          <a:ln/>
        </p:spPr>
        <p:txBody>
          <a:bodyPr/>
          <a:lstStyle/>
          <a:p>
            <a:endParaRPr lang="pt-PT"/>
          </a:p>
        </p:txBody>
      </p:sp>
      <p:sp>
        <p:nvSpPr>
          <p:cNvPr id="12" name="Text 10"/>
          <p:cNvSpPr/>
          <p:nvPr/>
        </p:nvSpPr>
        <p:spPr>
          <a:xfrm>
            <a:off x="10569595" y="1687116"/>
            <a:ext cx="230267" cy="287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dirty="0">
                <a:solidFill>
                  <a:srgbClr val="FFFFFF"/>
                </a:solidFill>
                <a:ea typeface="Sora Semi Bold" pitchFamily="34" charset="-122"/>
                <a:cs typeface="Sora Semi Bold" pitchFamily="34" charset="-120"/>
              </a:rPr>
              <a:t>2</a:t>
            </a:r>
            <a:endParaRPr lang="en-US" dirty="0"/>
          </a:p>
        </p:txBody>
      </p:sp>
      <p:sp>
        <p:nvSpPr>
          <p:cNvPr id="13" name="Text 11"/>
          <p:cNvSpPr/>
          <p:nvPr/>
        </p:nvSpPr>
        <p:spPr>
          <a:xfrm>
            <a:off x="7625953" y="2311003"/>
            <a:ext cx="2526030" cy="3157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dirty="0">
                <a:solidFill>
                  <a:srgbClr val="3B3535"/>
                </a:solidFill>
                <a:ea typeface="Sora Semi Bold" pitchFamily="34" charset="-122"/>
                <a:cs typeface="Sora Semi Bold" pitchFamily="34" charset="-120"/>
              </a:rPr>
              <a:t>Valores Totais</a:t>
            </a:r>
            <a:endParaRPr lang="en-US" dirty="0"/>
          </a:p>
        </p:txBody>
      </p:sp>
      <p:sp>
        <p:nvSpPr>
          <p:cNvPr id="14" name="Text 12"/>
          <p:cNvSpPr/>
          <p:nvPr/>
        </p:nvSpPr>
        <p:spPr>
          <a:xfrm>
            <a:off x="7625953" y="2741890"/>
            <a:ext cx="6117788" cy="307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dirty="0">
                <a:solidFill>
                  <a:srgbClr val="3B3535"/>
                </a:solidFill>
                <a:ea typeface="Sora Light" pitchFamily="34" charset="-122"/>
                <a:cs typeface="Sora Light" pitchFamily="34" charset="-120"/>
              </a:rPr>
              <a:t>Total valor bruto, descontos, impostos (ICMS, IPI, PIS, COFINS)</a:t>
            </a:r>
            <a:endParaRPr lang="en-US" dirty="0"/>
          </a:p>
        </p:txBody>
      </p:sp>
      <p:sp>
        <p:nvSpPr>
          <p:cNvPr id="15" name="Shape 13"/>
          <p:cNvSpPr/>
          <p:nvPr/>
        </p:nvSpPr>
        <p:spPr>
          <a:xfrm>
            <a:off x="671870" y="4050625"/>
            <a:ext cx="6547366" cy="1432679"/>
          </a:xfrm>
          <a:prstGeom prst="roundRect">
            <a:avLst>
              <a:gd name="adj" fmla="val 7659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pt-PT"/>
          </a:p>
        </p:txBody>
      </p:sp>
      <p:sp>
        <p:nvSpPr>
          <p:cNvPr id="16" name="Shape 14"/>
          <p:cNvSpPr/>
          <p:nvPr/>
        </p:nvSpPr>
        <p:spPr>
          <a:xfrm>
            <a:off x="671870" y="4027765"/>
            <a:ext cx="6547366" cy="91440"/>
          </a:xfrm>
          <a:prstGeom prst="roundRect">
            <a:avLst>
              <a:gd name="adj" fmla="val 88181"/>
            </a:avLst>
          </a:prstGeom>
          <a:solidFill>
            <a:srgbClr val="DA1B2E"/>
          </a:solidFill>
          <a:ln/>
        </p:spPr>
        <p:txBody>
          <a:bodyPr/>
          <a:lstStyle/>
          <a:p>
            <a:endParaRPr lang="pt-PT"/>
          </a:p>
        </p:txBody>
      </p:sp>
      <p:sp>
        <p:nvSpPr>
          <p:cNvPr id="17" name="Shape 15"/>
          <p:cNvSpPr/>
          <p:nvPr/>
        </p:nvSpPr>
        <p:spPr>
          <a:xfrm>
            <a:off x="3657540" y="3762732"/>
            <a:ext cx="575905" cy="575905"/>
          </a:xfrm>
          <a:prstGeom prst="roundRect">
            <a:avLst>
              <a:gd name="adj" fmla="val 158776"/>
            </a:avLst>
          </a:prstGeom>
          <a:solidFill>
            <a:srgbClr val="DA1B2E"/>
          </a:solidFill>
          <a:ln/>
        </p:spPr>
        <p:txBody>
          <a:bodyPr/>
          <a:lstStyle/>
          <a:p>
            <a:endParaRPr lang="pt-PT"/>
          </a:p>
        </p:txBody>
      </p:sp>
      <p:sp>
        <p:nvSpPr>
          <p:cNvPr id="18" name="Text 16"/>
          <p:cNvSpPr/>
          <p:nvPr/>
        </p:nvSpPr>
        <p:spPr>
          <a:xfrm>
            <a:off x="3830300" y="3906679"/>
            <a:ext cx="230267" cy="287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dirty="0">
                <a:solidFill>
                  <a:srgbClr val="FFFFFF"/>
                </a:solidFill>
                <a:ea typeface="Sora Semi Bold" pitchFamily="34" charset="-122"/>
                <a:cs typeface="Sora Semi Bold" pitchFamily="34" charset="-120"/>
              </a:rPr>
              <a:t>3</a:t>
            </a:r>
            <a:endParaRPr lang="en-US" dirty="0"/>
          </a:p>
        </p:txBody>
      </p:sp>
      <p:sp>
        <p:nvSpPr>
          <p:cNvPr id="19" name="Text 17"/>
          <p:cNvSpPr/>
          <p:nvPr/>
        </p:nvSpPr>
        <p:spPr>
          <a:xfrm>
            <a:off x="886658" y="4530566"/>
            <a:ext cx="2526030" cy="3157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dirty="0">
                <a:solidFill>
                  <a:srgbClr val="3B3535"/>
                </a:solidFill>
                <a:ea typeface="Sora Semi Bold" pitchFamily="34" charset="-122"/>
                <a:cs typeface="Sora Semi Bold" pitchFamily="34" charset="-120"/>
              </a:rPr>
              <a:t>Por Destinatário</a:t>
            </a:r>
            <a:endParaRPr lang="en-US" dirty="0"/>
          </a:p>
        </p:txBody>
      </p:sp>
      <p:sp>
        <p:nvSpPr>
          <p:cNvPr id="20" name="Text 18"/>
          <p:cNvSpPr/>
          <p:nvPr/>
        </p:nvSpPr>
        <p:spPr>
          <a:xfrm>
            <a:off x="886658" y="4961453"/>
            <a:ext cx="6117788" cy="307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dirty="0">
                <a:solidFill>
                  <a:srgbClr val="3B3535"/>
                </a:solidFill>
                <a:ea typeface="Sora Light" pitchFamily="34" charset="-122"/>
                <a:cs typeface="Sora Light" pitchFamily="34" charset="-120"/>
              </a:rPr>
              <a:t>Top 10 clientes por valor faturado e número de notas</a:t>
            </a:r>
            <a:endParaRPr lang="en-US" dirty="0"/>
          </a:p>
        </p:txBody>
      </p:sp>
      <p:sp>
        <p:nvSpPr>
          <p:cNvPr id="21" name="Shape 19"/>
          <p:cNvSpPr/>
          <p:nvPr/>
        </p:nvSpPr>
        <p:spPr>
          <a:xfrm>
            <a:off x="7411164" y="4050625"/>
            <a:ext cx="6547366" cy="1432679"/>
          </a:xfrm>
          <a:prstGeom prst="roundRect">
            <a:avLst>
              <a:gd name="adj" fmla="val 7659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pt-PT"/>
          </a:p>
        </p:txBody>
      </p:sp>
      <p:sp>
        <p:nvSpPr>
          <p:cNvPr id="22" name="Shape 20"/>
          <p:cNvSpPr/>
          <p:nvPr/>
        </p:nvSpPr>
        <p:spPr>
          <a:xfrm>
            <a:off x="7411164" y="4027765"/>
            <a:ext cx="6547366" cy="91440"/>
          </a:xfrm>
          <a:prstGeom prst="roundRect">
            <a:avLst>
              <a:gd name="adj" fmla="val 88181"/>
            </a:avLst>
          </a:prstGeom>
          <a:solidFill>
            <a:srgbClr val="DA1B2E"/>
          </a:solidFill>
          <a:ln/>
        </p:spPr>
        <p:txBody>
          <a:bodyPr/>
          <a:lstStyle/>
          <a:p>
            <a:endParaRPr lang="pt-PT"/>
          </a:p>
        </p:txBody>
      </p:sp>
      <p:sp>
        <p:nvSpPr>
          <p:cNvPr id="23" name="Shape 21"/>
          <p:cNvSpPr/>
          <p:nvPr/>
        </p:nvSpPr>
        <p:spPr>
          <a:xfrm>
            <a:off x="10396835" y="3762732"/>
            <a:ext cx="575905" cy="575905"/>
          </a:xfrm>
          <a:prstGeom prst="roundRect">
            <a:avLst>
              <a:gd name="adj" fmla="val 158776"/>
            </a:avLst>
          </a:prstGeom>
          <a:solidFill>
            <a:srgbClr val="DA1B2E"/>
          </a:solidFill>
          <a:ln/>
        </p:spPr>
        <p:txBody>
          <a:bodyPr/>
          <a:lstStyle/>
          <a:p>
            <a:endParaRPr lang="pt-PT"/>
          </a:p>
        </p:txBody>
      </p:sp>
      <p:sp>
        <p:nvSpPr>
          <p:cNvPr id="24" name="Text 22"/>
          <p:cNvSpPr/>
          <p:nvPr/>
        </p:nvSpPr>
        <p:spPr>
          <a:xfrm>
            <a:off x="10569595" y="3906679"/>
            <a:ext cx="230267" cy="287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dirty="0">
                <a:solidFill>
                  <a:srgbClr val="FFFFFF"/>
                </a:solidFill>
                <a:ea typeface="Sora Semi Bold" pitchFamily="34" charset="-122"/>
                <a:cs typeface="Sora Semi Bold" pitchFamily="34" charset="-120"/>
              </a:rPr>
              <a:t>4</a:t>
            </a:r>
            <a:endParaRPr lang="en-US" dirty="0"/>
          </a:p>
        </p:txBody>
      </p:sp>
      <p:sp>
        <p:nvSpPr>
          <p:cNvPr id="25" name="Text 23"/>
          <p:cNvSpPr/>
          <p:nvPr/>
        </p:nvSpPr>
        <p:spPr>
          <a:xfrm>
            <a:off x="7625953" y="4530566"/>
            <a:ext cx="2526030" cy="3157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dirty="0">
                <a:solidFill>
                  <a:srgbClr val="3B3535"/>
                </a:solidFill>
                <a:ea typeface="Sora Semi Bold" pitchFamily="34" charset="-122"/>
                <a:cs typeface="Sora Semi Bold" pitchFamily="34" charset="-120"/>
              </a:rPr>
              <a:t>Geografia</a:t>
            </a:r>
            <a:endParaRPr lang="en-US" dirty="0"/>
          </a:p>
        </p:txBody>
      </p:sp>
      <p:sp>
        <p:nvSpPr>
          <p:cNvPr id="26" name="Text 24"/>
          <p:cNvSpPr/>
          <p:nvPr/>
        </p:nvSpPr>
        <p:spPr>
          <a:xfrm>
            <a:off x="7625953" y="4961453"/>
            <a:ext cx="6117788" cy="307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dirty="0">
                <a:solidFill>
                  <a:srgbClr val="3B3535"/>
                </a:solidFill>
                <a:ea typeface="Sora Light" pitchFamily="34" charset="-122"/>
                <a:cs typeface="Sora Light" pitchFamily="34" charset="-120"/>
              </a:rPr>
              <a:t>Totais por UF e município, distribuição por CFOP</a:t>
            </a:r>
            <a:endParaRPr lang="en-US" dirty="0"/>
          </a:p>
        </p:txBody>
      </p:sp>
      <p:sp>
        <p:nvSpPr>
          <p:cNvPr id="27" name="Shape 25"/>
          <p:cNvSpPr/>
          <p:nvPr/>
        </p:nvSpPr>
        <p:spPr>
          <a:xfrm>
            <a:off x="671870" y="5963126"/>
            <a:ext cx="6547366" cy="1739741"/>
          </a:xfrm>
          <a:prstGeom prst="roundRect">
            <a:avLst>
              <a:gd name="adj" fmla="val 6307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pt-PT"/>
          </a:p>
        </p:txBody>
      </p:sp>
      <p:sp>
        <p:nvSpPr>
          <p:cNvPr id="28" name="Shape 26"/>
          <p:cNvSpPr/>
          <p:nvPr/>
        </p:nvSpPr>
        <p:spPr>
          <a:xfrm>
            <a:off x="671870" y="5940266"/>
            <a:ext cx="6547366" cy="91440"/>
          </a:xfrm>
          <a:prstGeom prst="roundRect">
            <a:avLst>
              <a:gd name="adj" fmla="val 88181"/>
            </a:avLst>
          </a:prstGeom>
          <a:solidFill>
            <a:srgbClr val="DA1B2E"/>
          </a:solidFill>
          <a:ln/>
        </p:spPr>
        <p:txBody>
          <a:bodyPr/>
          <a:lstStyle/>
          <a:p>
            <a:endParaRPr lang="pt-PT"/>
          </a:p>
        </p:txBody>
      </p:sp>
      <p:sp>
        <p:nvSpPr>
          <p:cNvPr id="29" name="Shape 27"/>
          <p:cNvSpPr/>
          <p:nvPr/>
        </p:nvSpPr>
        <p:spPr>
          <a:xfrm>
            <a:off x="3657540" y="5675233"/>
            <a:ext cx="575905" cy="575905"/>
          </a:xfrm>
          <a:prstGeom prst="roundRect">
            <a:avLst>
              <a:gd name="adj" fmla="val 158776"/>
            </a:avLst>
          </a:prstGeom>
          <a:solidFill>
            <a:srgbClr val="DA1B2E"/>
          </a:solidFill>
          <a:ln/>
        </p:spPr>
        <p:txBody>
          <a:bodyPr/>
          <a:lstStyle/>
          <a:p>
            <a:endParaRPr lang="pt-PT"/>
          </a:p>
        </p:txBody>
      </p:sp>
      <p:sp>
        <p:nvSpPr>
          <p:cNvPr id="30" name="Text 28"/>
          <p:cNvSpPr/>
          <p:nvPr/>
        </p:nvSpPr>
        <p:spPr>
          <a:xfrm>
            <a:off x="3830300" y="5819180"/>
            <a:ext cx="230267" cy="287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dirty="0">
                <a:solidFill>
                  <a:srgbClr val="FFFFFF"/>
                </a:solidFill>
                <a:ea typeface="Sora Semi Bold" pitchFamily="34" charset="-122"/>
                <a:cs typeface="Sora Semi Bold" pitchFamily="34" charset="-120"/>
              </a:rPr>
              <a:t>5</a:t>
            </a:r>
            <a:endParaRPr lang="en-US" dirty="0"/>
          </a:p>
        </p:txBody>
      </p:sp>
      <p:sp>
        <p:nvSpPr>
          <p:cNvPr id="31" name="Text 29"/>
          <p:cNvSpPr/>
          <p:nvPr/>
        </p:nvSpPr>
        <p:spPr>
          <a:xfrm>
            <a:off x="886658" y="6443067"/>
            <a:ext cx="2526030" cy="3157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dirty="0">
                <a:solidFill>
                  <a:srgbClr val="3B3535"/>
                </a:solidFill>
                <a:ea typeface="Sora Semi Bold" pitchFamily="34" charset="-122"/>
                <a:cs typeface="Sora Semi Bold" pitchFamily="34" charset="-120"/>
              </a:rPr>
              <a:t>Itens</a:t>
            </a:r>
            <a:endParaRPr lang="en-US" dirty="0"/>
          </a:p>
        </p:txBody>
      </p:sp>
      <p:sp>
        <p:nvSpPr>
          <p:cNvPr id="32" name="Text 30"/>
          <p:cNvSpPr/>
          <p:nvPr/>
        </p:nvSpPr>
        <p:spPr>
          <a:xfrm>
            <a:off x="886658" y="6873954"/>
            <a:ext cx="6117788" cy="6141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dirty="0">
                <a:solidFill>
                  <a:srgbClr val="3B3535"/>
                </a:solidFill>
                <a:ea typeface="Sora Light" pitchFamily="34" charset="-122"/>
                <a:cs typeface="Sora Light" pitchFamily="34" charset="-120"/>
              </a:rPr>
              <a:t>Top produtos por quantidade e valor, verificação de consistência</a:t>
            </a:r>
            <a:endParaRPr lang="en-US" dirty="0"/>
          </a:p>
        </p:txBody>
      </p:sp>
      <p:sp>
        <p:nvSpPr>
          <p:cNvPr id="33" name="Shape 31"/>
          <p:cNvSpPr/>
          <p:nvPr/>
        </p:nvSpPr>
        <p:spPr>
          <a:xfrm>
            <a:off x="7411164" y="5963126"/>
            <a:ext cx="6547366" cy="1739741"/>
          </a:xfrm>
          <a:prstGeom prst="roundRect">
            <a:avLst>
              <a:gd name="adj" fmla="val 6307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pt-PT"/>
          </a:p>
        </p:txBody>
      </p:sp>
      <p:sp>
        <p:nvSpPr>
          <p:cNvPr id="34" name="Shape 32"/>
          <p:cNvSpPr/>
          <p:nvPr/>
        </p:nvSpPr>
        <p:spPr>
          <a:xfrm>
            <a:off x="7411164" y="5940266"/>
            <a:ext cx="6547366" cy="91440"/>
          </a:xfrm>
          <a:prstGeom prst="roundRect">
            <a:avLst>
              <a:gd name="adj" fmla="val 88181"/>
            </a:avLst>
          </a:prstGeom>
          <a:solidFill>
            <a:srgbClr val="DA1B2E"/>
          </a:solidFill>
          <a:ln/>
        </p:spPr>
        <p:txBody>
          <a:bodyPr/>
          <a:lstStyle/>
          <a:p>
            <a:endParaRPr lang="pt-PT"/>
          </a:p>
        </p:txBody>
      </p:sp>
      <p:sp>
        <p:nvSpPr>
          <p:cNvPr id="35" name="Shape 33"/>
          <p:cNvSpPr/>
          <p:nvPr/>
        </p:nvSpPr>
        <p:spPr>
          <a:xfrm>
            <a:off x="10396835" y="5675233"/>
            <a:ext cx="575905" cy="575905"/>
          </a:xfrm>
          <a:prstGeom prst="roundRect">
            <a:avLst>
              <a:gd name="adj" fmla="val 158776"/>
            </a:avLst>
          </a:prstGeom>
          <a:solidFill>
            <a:srgbClr val="DA1B2E"/>
          </a:solidFill>
          <a:ln/>
        </p:spPr>
        <p:txBody>
          <a:bodyPr/>
          <a:lstStyle/>
          <a:p>
            <a:endParaRPr lang="pt-PT"/>
          </a:p>
        </p:txBody>
      </p:sp>
      <p:sp>
        <p:nvSpPr>
          <p:cNvPr id="36" name="Text 34"/>
          <p:cNvSpPr/>
          <p:nvPr/>
        </p:nvSpPr>
        <p:spPr>
          <a:xfrm>
            <a:off x="10569595" y="5819180"/>
            <a:ext cx="230267" cy="287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dirty="0">
                <a:solidFill>
                  <a:srgbClr val="FFFFFF"/>
                </a:solidFill>
                <a:ea typeface="Sora Semi Bold" pitchFamily="34" charset="-122"/>
                <a:cs typeface="Sora Semi Bold" pitchFamily="34" charset="-120"/>
              </a:rPr>
              <a:t>6</a:t>
            </a:r>
            <a:endParaRPr lang="en-US" dirty="0"/>
          </a:p>
        </p:txBody>
      </p:sp>
      <p:sp>
        <p:nvSpPr>
          <p:cNvPr id="37" name="Text 35"/>
          <p:cNvSpPr/>
          <p:nvPr/>
        </p:nvSpPr>
        <p:spPr>
          <a:xfrm>
            <a:off x="7625953" y="6443067"/>
            <a:ext cx="2526030" cy="3157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dirty="0">
                <a:solidFill>
                  <a:srgbClr val="3B3535"/>
                </a:solidFill>
                <a:ea typeface="Sora Semi Bold" pitchFamily="34" charset="-122"/>
                <a:cs typeface="Sora Semi Bold" pitchFamily="34" charset="-120"/>
              </a:rPr>
              <a:t>Tributação</a:t>
            </a:r>
            <a:endParaRPr lang="en-US" dirty="0"/>
          </a:p>
        </p:txBody>
      </p:sp>
      <p:sp>
        <p:nvSpPr>
          <p:cNvPr id="38" name="Text 36"/>
          <p:cNvSpPr/>
          <p:nvPr/>
        </p:nvSpPr>
        <p:spPr>
          <a:xfrm>
            <a:off x="7625953" y="6873954"/>
            <a:ext cx="6117788" cy="6141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dirty="0">
                <a:solidFill>
                  <a:srgbClr val="3B3535"/>
                </a:solidFill>
                <a:ea typeface="Sora Light" pitchFamily="34" charset="-122"/>
                <a:cs typeface="Sora Light" pitchFamily="34" charset="-120"/>
              </a:rPr>
              <a:t>Distribuição CST/CSOSN, alíquotas, validação de chave de acesso</a:t>
            </a:r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2843689"/>
            <a:ext cx="9051608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rgbClr val="1F1E1E"/>
                </a:solidFill>
                <a:latin typeface="Segoe Pro" panose="020F0502020204030204" pitchFamily="34" charset="0"/>
                <a:ea typeface="Sora Semi Bold" pitchFamily="34" charset="-122"/>
                <a:cs typeface="Sora Semi Bold" pitchFamily="34" charset="-120"/>
              </a:rPr>
              <a:t>Ambiente de Desenvolvimento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4206240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dirty="0">
                <a:solidFill>
                  <a:srgbClr val="3B3535"/>
                </a:solidFill>
                <a:latin typeface="Segoe Pro" panose="020B0502040504020203" pitchFamily="34" charset="0"/>
                <a:ea typeface="Sora Semi Bold" pitchFamily="34" charset="-122"/>
                <a:cs typeface="Sora Semi Bold" pitchFamily="34" charset="-120"/>
              </a:rPr>
              <a:t>VSC &amp; Python</a:t>
            </a:r>
            <a:endParaRPr lang="en-US" dirty="0">
              <a:latin typeface="Segoe Pro" panose="020B0502040504020203" pitchFamily="34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758309" y="4692372"/>
            <a:ext cx="419076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dirty="0">
                <a:solidFill>
                  <a:srgbClr val="3B3535"/>
                </a:solidFill>
                <a:latin typeface="Segoe Pro" panose="020B0502040504020203" pitchFamily="34" charset="0"/>
                <a:ea typeface="Sora Light" pitchFamily="34" charset="-122"/>
                <a:cs typeface="Sora Light" pitchFamily="34" charset="-120"/>
              </a:rPr>
              <a:t>Windows 11, Python 3.13.5, ambiente virtual venv</a:t>
            </a:r>
            <a:endParaRPr lang="en-US" dirty="0">
              <a:latin typeface="Segoe Pro" panose="020B0502040504020203" pitchFamily="34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5219819" y="4206240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dirty="0">
                <a:solidFill>
                  <a:srgbClr val="3B3535"/>
                </a:solidFill>
                <a:latin typeface="Segoe Pro" panose="020B0502040504020203" pitchFamily="34" charset="0"/>
                <a:ea typeface="Sora Semi Bold" pitchFamily="34" charset="-122"/>
                <a:cs typeface="Sora Semi Bold" pitchFamily="34" charset="-120"/>
              </a:rPr>
              <a:t>GitHub</a:t>
            </a:r>
            <a:endParaRPr lang="en-US" dirty="0">
              <a:latin typeface="Segoe Pro" panose="020B0502040504020203" pitchFamily="34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5219819" y="4692372"/>
            <a:ext cx="419076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dirty="0">
                <a:solidFill>
                  <a:srgbClr val="3B3535"/>
                </a:solidFill>
                <a:latin typeface="Segoe Pro" panose="020B0502040504020203" pitchFamily="34" charset="0"/>
                <a:ea typeface="Sora Light" pitchFamily="34" charset="-122"/>
                <a:cs typeface="Sora Light" pitchFamily="34" charset="-120"/>
              </a:rPr>
              <a:t>Repositório: github.com/josefeneto/fiscalia</a:t>
            </a:r>
            <a:endParaRPr lang="en-US" dirty="0">
              <a:latin typeface="Segoe Pro" panose="020B0502040504020203" pitchFamily="34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9681329" y="4206240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dirty="0">
                <a:solidFill>
                  <a:srgbClr val="3B3535"/>
                </a:solidFill>
                <a:latin typeface="Segoe Pro" panose="020B0502040504020203" pitchFamily="34" charset="0"/>
                <a:ea typeface="Sora Semi Bold" pitchFamily="34" charset="-122"/>
                <a:cs typeface="Sora Semi Bold" pitchFamily="34" charset="-120"/>
              </a:rPr>
              <a:t>Railway Deploy</a:t>
            </a:r>
            <a:endParaRPr lang="en-US" dirty="0">
              <a:latin typeface="Segoe Pro" panose="020B0502040504020203" pitchFamily="34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9681329" y="4692372"/>
            <a:ext cx="419076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dirty="0">
                <a:solidFill>
                  <a:srgbClr val="3B3535"/>
                </a:solidFill>
                <a:latin typeface="Segoe Pro" panose="020B0502040504020203" pitchFamily="34" charset="0"/>
                <a:ea typeface="Sora Light" pitchFamily="34" charset="-122"/>
                <a:cs typeface="Sora Light" pitchFamily="34" charset="-120"/>
              </a:rPr>
              <a:t>Acesso público: fiscalia.up.railway.app</a:t>
            </a:r>
            <a:endParaRPr lang="en-US" dirty="0">
              <a:latin typeface="Segoe Pro" panose="020B0502040504020203" pitchFamily="34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525</Words>
  <Application>Microsoft Office PowerPoint</Application>
  <PresentationFormat>Custom</PresentationFormat>
  <Paragraphs>126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Segoe Pro</vt:lpstr>
      <vt:lpstr>Sora Light</vt:lpstr>
      <vt:lpstr>Sora Semi Bold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JOSE NETO</cp:lastModifiedBy>
  <cp:revision>4</cp:revision>
  <dcterms:created xsi:type="dcterms:W3CDTF">2025-10-25T23:39:15Z</dcterms:created>
  <dcterms:modified xsi:type="dcterms:W3CDTF">2025-10-27T18:15:18Z</dcterms:modified>
</cp:coreProperties>
</file>